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32" r:id="rId1"/>
  </p:sldMasterIdLst>
  <p:notesMasterIdLst>
    <p:notesMasterId r:id="rId35"/>
  </p:notesMasterIdLst>
  <p:sldIdLst>
    <p:sldId id="256" r:id="rId2"/>
    <p:sldId id="271" r:id="rId3"/>
    <p:sldId id="257" r:id="rId4"/>
    <p:sldId id="270" r:id="rId5"/>
    <p:sldId id="260" r:id="rId6"/>
    <p:sldId id="284" r:id="rId7"/>
    <p:sldId id="281" r:id="rId8"/>
    <p:sldId id="285" r:id="rId9"/>
    <p:sldId id="291" r:id="rId10"/>
    <p:sldId id="273" r:id="rId11"/>
    <p:sldId id="287" r:id="rId12"/>
    <p:sldId id="274" r:id="rId13"/>
    <p:sldId id="278" r:id="rId14"/>
    <p:sldId id="277" r:id="rId15"/>
    <p:sldId id="286" r:id="rId16"/>
    <p:sldId id="279" r:id="rId17"/>
    <p:sldId id="280" r:id="rId18"/>
    <p:sldId id="294" r:id="rId19"/>
    <p:sldId id="300" r:id="rId20"/>
    <p:sldId id="258" r:id="rId21"/>
    <p:sldId id="298" r:id="rId22"/>
    <p:sldId id="302" r:id="rId23"/>
    <p:sldId id="295" r:id="rId24"/>
    <p:sldId id="292" r:id="rId25"/>
    <p:sldId id="261" r:id="rId26"/>
    <p:sldId id="262" r:id="rId27"/>
    <p:sldId id="263" r:id="rId28"/>
    <p:sldId id="264" r:id="rId29"/>
    <p:sldId id="296" r:id="rId30"/>
    <p:sldId id="265" r:id="rId31"/>
    <p:sldId id="266" r:id="rId32"/>
    <p:sldId id="267" r:id="rId33"/>
    <p:sldId id="283"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F257535-8419-497D-9CD8-1A2D97CB4E8D}">
          <p14:sldIdLst>
            <p14:sldId id="256"/>
            <p14:sldId id="271"/>
            <p14:sldId id="257"/>
            <p14:sldId id="270"/>
            <p14:sldId id="260"/>
            <p14:sldId id="284"/>
            <p14:sldId id="281"/>
            <p14:sldId id="285"/>
            <p14:sldId id="291"/>
            <p14:sldId id="273"/>
            <p14:sldId id="287"/>
            <p14:sldId id="274"/>
            <p14:sldId id="278"/>
            <p14:sldId id="277"/>
            <p14:sldId id="286"/>
            <p14:sldId id="279"/>
            <p14:sldId id="280"/>
            <p14:sldId id="294"/>
            <p14:sldId id="300"/>
            <p14:sldId id="258"/>
            <p14:sldId id="298"/>
            <p14:sldId id="302"/>
            <p14:sldId id="295"/>
            <p14:sldId id="292"/>
            <p14:sldId id="261"/>
            <p14:sldId id="262"/>
            <p14:sldId id="263"/>
            <p14:sldId id="264"/>
            <p14:sldId id="296"/>
            <p14:sldId id="265"/>
            <p14:sldId id="266"/>
            <p14:sldId id="267"/>
            <p14:sldId id="283"/>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16C"/>
    <a:srgbClr val="00895E"/>
    <a:srgbClr val="008560"/>
    <a:srgbClr val="00855A"/>
    <a:srgbClr val="007A53"/>
    <a:srgbClr val="00976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78508" autoAdjust="0"/>
  </p:normalViewPr>
  <p:slideViewPr>
    <p:cSldViewPr snapToGrid="0" snapToObjects="1">
      <p:cViewPr varScale="1">
        <p:scale>
          <a:sx n="52" d="100"/>
          <a:sy n="52" d="100"/>
        </p:scale>
        <p:origin x="-58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6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573FB7-0CEB-B149-9F04-9F4F2664CFF0}" type="datetimeFigureOut">
              <a:rPr lang="en-US" smtClean="0"/>
              <a:t>12/7/2017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BB9E90-CF07-1740-8D33-0F510E736B02}" type="slidenum">
              <a:rPr lang="en-US" smtClean="0"/>
              <a:t>‹#›</a:t>
            </a:fld>
            <a:endParaRPr lang="en-US"/>
          </a:p>
        </p:txBody>
      </p:sp>
    </p:spTree>
    <p:extLst>
      <p:ext uri="{BB962C8B-B14F-4D97-AF65-F5344CB8AC3E}">
        <p14:creationId xmlns:p14="http://schemas.microsoft.com/office/powerpoint/2010/main" val="245753329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Gender_dysphoria"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en.wikipedia.org/wiki/Birth_certificate" TargetMode="External"/><Relationship Id="rId4" Type="http://schemas.openxmlformats.org/officeDocument/2006/relationships/hyperlink" Target="https://en.wikipedia.org/wiki/Gender"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a:t>
            </a:fld>
            <a:endParaRPr lang="en-US"/>
          </a:p>
        </p:txBody>
      </p:sp>
    </p:spTree>
    <p:extLst>
      <p:ext uri="{BB962C8B-B14F-4D97-AF65-F5344CB8AC3E}">
        <p14:creationId xmlns:p14="http://schemas.microsoft.com/office/powerpoint/2010/main" val="3164738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We all try to make sense of a complex world by reducing the infinite variety of people into some sort of category</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10</a:t>
            </a:fld>
            <a:endParaRPr lang="en-US"/>
          </a:p>
        </p:txBody>
      </p:sp>
    </p:spTree>
    <p:extLst>
      <p:ext uri="{BB962C8B-B14F-4D97-AF65-F5344CB8AC3E}">
        <p14:creationId xmlns:p14="http://schemas.microsoft.com/office/powerpoint/2010/main" val="18245093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Foundations have become very deep-rooted, particularly in certain communities. Not everyone is comfortable with it.</a:t>
            </a:r>
          </a:p>
          <a:p>
            <a:endParaRPr lang="en-GB" dirty="0" smtClean="0"/>
          </a:p>
          <a:p>
            <a:r>
              <a:rPr lang="en-GB" dirty="0" smtClean="0"/>
              <a:t>Historical</a:t>
            </a:r>
            <a:r>
              <a:rPr lang="en-GB" baseline="0" dirty="0" smtClean="0"/>
              <a:t> (and ongoing) factors linked to this:</a:t>
            </a:r>
          </a:p>
          <a:p>
            <a:endParaRPr lang="en-GB" baseline="0" dirty="0" smtClean="0"/>
          </a:p>
          <a:p>
            <a:r>
              <a:rPr lang="en-GB" baseline="0" dirty="0" smtClean="0"/>
              <a:t>Medicalisation of social issues/differences, and gender variance being viewed as a mental disorder (DSM 5) – now changed terminology from ‘gender identity disorder’ to ‘gender dysphoria’ and has been taken out of the ‘sexual disorders’ chapter and put in it’s own section.  </a:t>
            </a:r>
          </a:p>
          <a:p>
            <a:endParaRPr lang="en-GB" baseline="0" dirty="0" smtClean="0"/>
          </a:p>
          <a:p>
            <a:r>
              <a:rPr lang="en-GB" baseline="0" dirty="0" smtClean="0"/>
              <a:t>Underlying assumptions of gender variance as a mental disorder are that sex and gender are binary and that there are associated mental health difficulties. </a:t>
            </a:r>
          </a:p>
          <a:p>
            <a:endParaRPr lang="en-GB" baseline="0" dirty="0" smtClean="0"/>
          </a:p>
          <a:p>
            <a:r>
              <a:rPr lang="en-GB" baseline="0" dirty="0" smtClean="0"/>
              <a:t>More recently there is a shift from ‘disorder to diversity, treatment to affirmation, pathology to pride, cure to community’ (</a:t>
            </a:r>
            <a:r>
              <a:rPr lang="en-GB" baseline="0" dirty="0" err="1" smtClean="0"/>
              <a:t>Pyne</a:t>
            </a:r>
            <a:r>
              <a:rPr lang="en-GB" baseline="0" dirty="0" smtClean="0"/>
              <a:t>, 2014, ‘</a:t>
            </a:r>
            <a:r>
              <a:rPr lang="en-US" baseline="0" dirty="0" smtClean="0"/>
              <a:t>Gender independent kids: A paradigm shift in approaches to gender non-conforming children’. </a:t>
            </a:r>
            <a:r>
              <a:rPr lang="en-US" dirty="0" smtClean="0"/>
              <a:t>Canadian Journal of Human Sexuality 23(1), 2014, pp. 1–8; doi:10.3138/cjhs.23.1.CO1</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11</a:t>
            </a:fld>
            <a:endParaRPr lang="en-US"/>
          </a:p>
        </p:txBody>
      </p:sp>
    </p:spTree>
    <p:extLst>
      <p:ext uri="{BB962C8B-B14F-4D97-AF65-F5344CB8AC3E}">
        <p14:creationId xmlns:p14="http://schemas.microsoft.com/office/powerpoint/2010/main" val="3357990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Smoking in public places</a:t>
            </a:r>
          </a:p>
          <a:p>
            <a:r>
              <a:rPr lang="en-GB" dirty="0" smtClean="0"/>
              <a:t>Children playing out </a:t>
            </a:r>
          </a:p>
          <a:p>
            <a:r>
              <a:rPr lang="en-GB" dirty="0" smtClean="0"/>
              <a:t>Drink driving</a:t>
            </a:r>
          </a:p>
          <a:p>
            <a:r>
              <a:rPr lang="en-GB" dirty="0" smtClean="0"/>
              <a:t>Driving whilst using at a mobile</a:t>
            </a:r>
            <a:r>
              <a:rPr lang="en-GB" baseline="0" dirty="0" smtClean="0"/>
              <a:t> phone</a:t>
            </a:r>
          </a:p>
          <a:p>
            <a:r>
              <a:rPr lang="en-GB" baseline="0" dirty="0" smtClean="0"/>
              <a:t>Seatbelts</a:t>
            </a:r>
          </a:p>
          <a:p>
            <a:r>
              <a:rPr lang="en-GB" dirty="0" smtClean="0"/>
              <a:t>Women being the main earners</a:t>
            </a:r>
            <a:r>
              <a:rPr lang="en-GB" baseline="0" dirty="0" smtClean="0"/>
              <a:t> within a family</a:t>
            </a:r>
          </a:p>
          <a:p>
            <a:r>
              <a:rPr lang="en-GB" baseline="0" dirty="0" smtClean="0"/>
              <a:t>Gay marriage</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12</a:t>
            </a:fld>
            <a:endParaRPr lang="en-US"/>
          </a:p>
        </p:txBody>
      </p:sp>
    </p:spTree>
    <p:extLst>
      <p:ext uri="{BB962C8B-B14F-4D97-AF65-F5344CB8AC3E}">
        <p14:creationId xmlns:p14="http://schemas.microsoft.com/office/powerpoint/2010/main" val="11708414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Heidi:</a:t>
            </a:r>
          </a:p>
          <a:p>
            <a:r>
              <a:rPr lang="en-GB" dirty="0" smtClean="0"/>
              <a:t>I am a boy and I want to be a girl.  </a:t>
            </a:r>
          </a:p>
          <a:p>
            <a:r>
              <a:rPr lang="en-GB" dirty="0" smtClean="0"/>
              <a:t>I feel different to everyone.</a:t>
            </a:r>
          </a:p>
          <a:p>
            <a:r>
              <a:rPr lang="en-GB" dirty="0" smtClean="0"/>
              <a:t>My favourite animal</a:t>
            </a:r>
            <a:r>
              <a:rPr lang="en-GB" baseline="0" dirty="0" smtClean="0"/>
              <a:t> is a snow leopard.</a:t>
            </a:r>
          </a:p>
          <a:p>
            <a:r>
              <a:rPr lang="en-GB" baseline="0" dirty="0" smtClean="0"/>
              <a:t>I have a big brother who is finding it very hard.</a:t>
            </a:r>
          </a:p>
          <a:p>
            <a:r>
              <a:rPr lang="en-GB" baseline="0" dirty="0" smtClean="0"/>
              <a:t>It is hard for me too.</a:t>
            </a:r>
          </a:p>
          <a:p>
            <a:r>
              <a:rPr lang="en-GB" baseline="0" dirty="0" smtClean="0"/>
              <a:t>And also for my parents.</a:t>
            </a:r>
          </a:p>
          <a:p>
            <a:r>
              <a:rPr lang="en-GB" baseline="0" dirty="0" smtClean="0"/>
              <a:t>I am a boy and I want to be a girl.</a:t>
            </a:r>
          </a:p>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13</a:t>
            </a:fld>
            <a:endParaRPr lang="en-US"/>
          </a:p>
        </p:txBody>
      </p:sp>
    </p:spTree>
    <p:extLst>
      <p:ext uri="{BB962C8B-B14F-4D97-AF65-F5344CB8AC3E}">
        <p14:creationId xmlns:p14="http://schemas.microsoft.com/office/powerpoint/2010/main" val="1129833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Taken from:</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b="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Trans Inclusion Schools Toolkit: Supporting trans, non-binary and gender questioning children and young people in Brighton and Hove educational settings.  (Brighton and Hove City Council and Allsorts Youth Project, 2017).</a:t>
            </a:r>
          </a:p>
          <a:p>
            <a:endParaRPr lang="en-GB" dirty="0" smtClean="0"/>
          </a:p>
          <a:p>
            <a:r>
              <a:rPr lang="en-GB" dirty="0" smtClean="0"/>
              <a:t>Details in the pack.</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14</a:t>
            </a:fld>
            <a:endParaRPr lang="en-US"/>
          </a:p>
        </p:txBody>
      </p:sp>
    </p:spTree>
    <p:extLst>
      <p:ext uri="{BB962C8B-B14F-4D97-AF65-F5344CB8AC3E}">
        <p14:creationId xmlns:p14="http://schemas.microsoft.com/office/powerpoint/2010/main" val="2708924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Understanding that it is a journey for parents too. CYP can be further along than</a:t>
            </a:r>
            <a:r>
              <a:rPr lang="en-GB" baseline="0" dirty="0" smtClean="0"/>
              <a:t> their parents. Sense of loss.</a:t>
            </a:r>
            <a:r>
              <a:rPr lang="en-GB" dirty="0" smtClean="0"/>
              <a:t> </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17</a:t>
            </a:fld>
            <a:endParaRPr lang="en-US"/>
          </a:p>
        </p:txBody>
      </p:sp>
    </p:spTree>
    <p:extLst>
      <p:ext uri="{BB962C8B-B14F-4D97-AF65-F5344CB8AC3E}">
        <p14:creationId xmlns:p14="http://schemas.microsoft.com/office/powerpoint/2010/main" val="35394945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Half way </a:t>
            </a:r>
            <a:r>
              <a:rPr lang="en-US" sz="1200" b="0" i="0" u="none" strike="noStrike" kern="1200" baseline="0" smtClean="0">
                <a:solidFill>
                  <a:schemeClr val="tx1"/>
                </a:solidFill>
                <a:latin typeface="+mn-lt"/>
                <a:ea typeface="+mn-ea"/>
                <a:cs typeface="+mn-cs"/>
              </a:rPr>
              <a:t>Through?? Lucy</a:t>
            </a:r>
            <a:r>
              <a:rPr lang="en-US" sz="1200" b="0" i="0" u="none" strike="noStrike" kern="1200" baseline="0" dirty="0" smtClean="0">
                <a:solidFill>
                  <a:schemeClr val="tx1"/>
                </a:solidFill>
                <a:latin typeface="+mn-lt"/>
                <a:ea typeface="+mn-ea"/>
                <a:cs typeface="+mn-cs"/>
              </a:rPr>
              <a:t>: Relevant to </a:t>
            </a:r>
            <a:r>
              <a:rPr lang="en-US" sz="1200" b="1" i="0" u="none" strike="noStrike" kern="1200" baseline="0" dirty="0" smtClean="0">
                <a:solidFill>
                  <a:schemeClr val="tx1"/>
                </a:solidFill>
                <a:latin typeface="+mn-lt"/>
                <a:ea typeface="+mn-ea"/>
                <a:cs typeface="+mn-cs"/>
              </a:rPr>
              <a:t>Maslow’s hierarchy of needs</a:t>
            </a:r>
            <a:r>
              <a:rPr lang="en-US" sz="1200" b="0" i="0" u="none" strike="noStrike" kern="1200" baseline="0" dirty="0" smtClean="0">
                <a:solidFill>
                  <a:schemeClr val="tx1"/>
                </a:solidFill>
                <a:latin typeface="+mn-lt"/>
                <a:ea typeface="+mn-ea"/>
                <a:cs typeface="+mn-cs"/>
              </a:rPr>
              <a:t>: In education we often consider children’s basic physiological needs and their impact on learning e.g. a tired and hungry student will find it difficult to access learning. </a:t>
            </a:r>
            <a:r>
              <a:rPr lang="en-US" dirty="0" smtClean="0"/>
              <a:t>Students need to feel emotionally and physically safe and accepted,</a:t>
            </a:r>
            <a:r>
              <a:rPr lang="en-US" baseline="0" dirty="0" smtClean="0"/>
              <a:t> to </a:t>
            </a:r>
            <a:r>
              <a:rPr lang="en-US" dirty="0" smtClean="0"/>
              <a:t>be shown that they are valued and respected, and for school to be a supportive environment to enable them</a:t>
            </a:r>
            <a:r>
              <a:rPr lang="en-US" baseline="0" dirty="0" smtClean="0"/>
              <a:t> to p</a:t>
            </a:r>
            <a:r>
              <a:rPr lang="en-US" dirty="0" smtClean="0"/>
              <a:t>rogress and reach their full potential. Students with a low</a:t>
            </a:r>
            <a:r>
              <a:rPr lang="en-US" baseline="0" dirty="0" smtClean="0"/>
              <a:t> self-esteem </a:t>
            </a:r>
            <a:r>
              <a:rPr lang="en-US" dirty="0" smtClean="0"/>
              <a:t>will not progress academically at an optimum rate until their self-esteem is strengthened.</a:t>
            </a:r>
          </a:p>
          <a:p>
            <a:endParaRPr lang="en-US" dirty="0" smtClean="0">
              <a:effectLst/>
            </a:endParaRPr>
          </a:p>
          <a:p>
            <a:r>
              <a:rPr lang="en-US" dirty="0" smtClean="0"/>
              <a:t>1. </a:t>
            </a:r>
            <a:r>
              <a:rPr lang="en-US" i="1" dirty="0" smtClean="0"/>
              <a:t>Biological and physiological needs</a:t>
            </a:r>
            <a:r>
              <a:rPr lang="en-US" dirty="0" smtClean="0"/>
              <a:t> - air, food, drink, shelter, warmth, sex, sleep, etc.</a:t>
            </a:r>
            <a:br>
              <a:rPr lang="en-US" dirty="0" smtClean="0"/>
            </a:br>
            <a:endParaRPr lang="en-US" dirty="0" smtClean="0"/>
          </a:p>
          <a:p>
            <a:r>
              <a:rPr lang="en-US" dirty="0" smtClean="0"/>
              <a:t>2. </a:t>
            </a:r>
            <a:r>
              <a:rPr lang="en-US" i="1" dirty="0" smtClean="0"/>
              <a:t>Safety needs</a:t>
            </a:r>
            <a:r>
              <a:rPr lang="en-US" dirty="0" smtClean="0"/>
              <a:t> - protection from elements, security, order, law, stability, etc.</a:t>
            </a:r>
            <a:br>
              <a:rPr lang="en-US" dirty="0" smtClean="0"/>
            </a:br>
            <a:endParaRPr lang="en-US" dirty="0" smtClean="0"/>
          </a:p>
          <a:p>
            <a:r>
              <a:rPr lang="en-US" dirty="0" smtClean="0"/>
              <a:t>3. </a:t>
            </a:r>
            <a:r>
              <a:rPr lang="en-US" i="1" dirty="0" smtClean="0"/>
              <a:t>Love and belongingness needs</a:t>
            </a:r>
            <a:r>
              <a:rPr lang="en-US" dirty="0" smtClean="0"/>
              <a:t> - friendship, intimacy, trust and acceptance, receiving and giving affection and love. Affiliating, being part of a group (family, friends, work).</a:t>
            </a:r>
            <a:br>
              <a:rPr lang="en-US" dirty="0" smtClean="0"/>
            </a:br>
            <a:endParaRPr lang="en-US" dirty="0" smtClean="0"/>
          </a:p>
          <a:p>
            <a:r>
              <a:rPr lang="en-US" dirty="0" smtClean="0"/>
              <a:t>4. </a:t>
            </a:r>
            <a:r>
              <a:rPr lang="en-US" i="1" dirty="0" smtClean="0"/>
              <a:t>Esteem needs</a:t>
            </a:r>
            <a:r>
              <a:rPr lang="en-US" dirty="0" smtClean="0"/>
              <a:t> - which Maslow classified into two categories: (</a:t>
            </a:r>
            <a:r>
              <a:rPr lang="en-US" dirty="0" err="1" smtClean="0"/>
              <a:t>i</a:t>
            </a:r>
            <a:r>
              <a:rPr lang="en-US" dirty="0" smtClean="0"/>
              <a:t>) esteem for oneself (dignity, achievement, mastery, independence) and (ii) the desire for reputation or respect from others (e.g., status, prestige).</a:t>
            </a:r>
            <a:br>
              <a:rPr lang="en-US" dirty="0" smtClean="0"/>
            </a:br>
            <a:endParaRPr lang="en-US" dirty="0" smtClean="0"/>
          </a:p>
          <a:p>
            <a:r>
              <a:rPr lang="en-US" dirty="0" smtClean="0"/>
              <a:t>5. </a:t>
            </a:r>
            <a:r>
              <a:rPr lang="en-US" i="1" dirty="0" smtClean="0"/>
              <a:t>Cognitive needs</a:t>
            </a:r>
            <a:r>
              <a:rPr lang="en-US" dirty="0" smtClean="0"/>
              <a:t> - knowledge and understanding, curiosity, exploration, need for meaning and predictability.</a:t>
            </a:r>
          </a:p>
          <a:p>
            <a:r>
              <a:rPr lang="en-US" i="1" dirty="0" smtClean="0"/>
              <a:t>6. Aesthetic needs</a:t>
            </a:r>
            <a:r>
              <a:rPr lang="en-US" dirty="0" smtClean="0"/>
              <a:t> - appreciation and search for beauty, balance, form, etc.</a:t>
            </a:r>
            <a:br>
              <a:rPr lang="en-US" dirty="0" smtClean="0"/>
            </a:br>
            <a:endParaRPr lang="en-US" dirty="0" smtClean="0"/>
          </a:p>
          <a:p>
            <a:r>
              <a:rPr lang="en-US" dirty="0" smtClean="0"/>
              <a:t>7. </a:t>
            </a:r>
            <a:r>
              <a:rPr lang="en-US" i="1" dirty="0" smtClean="0"/>
              <a:t>Self-actualization needs</a:t>
            </a:r>
            <a:r>
              <a:rPr lang="en-US" dirty="0" smtClean="0"/>
              <a:t> - realizing personal potential, self-fulfillment, seeking personal growth and peak experiences.</a:t>
            </a:r>
            <a:br>
              <a:rPr lang="en-US" dirty="0" smtClean="0"/>
            </a:br>
            <a:endParaRPr lang="en-US" dirty="0" smtClean="0"/>
          </a:p>
          <a:p>
            <a:r>
              <a:rPr lang="en-US" dirty="0" smtClean="0"/>
              <a:t>8. </a:t>
            </a:r>
            <a:r>
              <a:rPr lang="en-US" i="1" dirty="0" smtClean="0"/>
              <a:t>Transcendence needs</a:t>
            </a:r>
            <a:r>
              <a:rPr lang="en-US" dirty="0" smtClean="0"/>
              <a:t> - A person is motivated by values which transcend beyond the personal self (e.g., mystical experiences and certain experiences with nature, aesthetic experiences, sexual experiences, service to others, the pursuit of science, religious faith, etc.).</a:t>
            </a:r>
          </a:p>
          <a:p>
            <a:pPr marL="0" indent="0">
              <a:buFont typeface="Arial" panose="020B0604020202020204" pitchFamily="34" charset="0"/>
              <a:buNone/>
            </a:pPr>
            <a:r>
              <a:rPr lang="en-GB" dirty="0" smtClean="0"/>
              <a:t> </a:t>
            </a:r>
          </a:p>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18</a:t>
            </a:fld>
            <a:endParaRPr lang="en-US"/>
          </a:p>
        </p:txBody>
      </p:sp>
    </p:spTree>
    <p:extLst>
      <p:ext uri="{BB962C8B-B14F-4D97-AF65-F5344CB8AC3E}">
        <p14:creationId xmlns:p14="http://schemas.microsoft.com/office/powerpoint/2010/main" val="3846798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 whole settings approach is needed to create an environment in which trans members of the community feel equally welcomed and valued. If this approach is taken then negative responses to trans pupils, students and staff in the school community will be prevented or </a:t>
            </a:r>
            <a:r>
              <a:rPr lang="en-US" sz="1200" b="0" i="0" u="none" strike="noStrike" kern="1200" baseline="0" dirty="0" err="1" smtClean="0">
                <a:solidFill>
                  <a:schemeClr val="tx1"/>
                </a:solidFill>
                <a:latin typeface="+mn-lt"/>
                <a:ea typeface="+mn-ea"/>
                <a:cs typeface="+mn-cs"/>
              </a:rPr>
              <a:t>minimised</a:t>
            </a:r>
            <a:r>
              <a:rPr lang="en-US" sz="1200" b="0" i="0" u="none" strike="noStrike" kern="1200" baseline="0" dirty="0" smtClean="0">
                <a:solidFill>
                  <a:schemeClr val="tx1"/>
                </a:solidFill>
                <a:latin typeface="+mn-lt"/>
                <a:ea typeface="+mn-ea"/>
                <a:cs typeface="+mn-cs"/>
              </a:rPr>
              <a:t>. Effective whole school approaches will also create a space where children and young people feel able to come out as trans and or transition.</a:t>
            </a:r>
          </a:p>
          <a:p>
            <a:pPr marL="0" indent="0">
              <a:buFont typeface="Arial" panose="020B0604020202020204" pitchFamily="34" charset="0"/>
              <a:buNone/>
            </a:pPr>
            <a:endParaRPr lang="en-US" sz="1200" b="0" i="0" u="none" strike="noStrike" kern="1200" baseline="0" dirty="0" smtClean="0">
              <a:solidFill>
                <a:schemeClr val="tx1"/>
              </a:solidFill>
              <a:latin typeface="+mn-lt"/>
              <a:ea typeface="+mn-ea"/>
              <a:cs typeface="+mn-cs"/>
            </a:endParaRPr>
          </a:p>
          <a:p>
            <a:pPr marL="0" indent="0">
              <a:buFont typeface="Arial" panose="020B0604020202020204" pitchFamily="34" charset="0"/>
              <a:buNone/>
            </a:pPr>
            <a:r>
              <a:rPr lang="en-US" sz="1200" b="0" i="0" u="none" strike="noStrike" kern="1200" baseline="0" dirty="0" smtClean="0">
                <a:solidFill>
                  <a:schemeClr val="tx1"/>
                </a:solidFill>
                <a:latin typeface="+mn-lt"/>
                <a:ea typeface="+mn-ea"/>
                <a:cs typeface="+mn-cs"/>
              </a:rPr>
              <a:t>Good Practice: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 culture that celebrates similarity, difference and diversity and one in which all children and young people can see themselves represented and valued</a:t>
            </a:r>
          </a:p>
          <a:p>
            <a:pPr marL="0" indent="0">
              <a:buFont typeface="Arial" panose="020B0604020202020204" pitchFamily="34" charset="0"/>
              <a:buNone/>
            </a:pPr>
            <a:r>
              <a:rPr lang="en-US" sz="1200" b="0" i="0" u="none" strike="noStrike" kern="1200" baseline="0" dirty="0" smtClean="0">
                <a:solidFill>
                  <a:schemeClr val="tx1"/>
                </a:solidFill>
                <a:latin typeface="+mn-lt"/>
                <a:ea typeface="+mn-ea"/>
                <a:cs typeface="+mn-cs"/>
              </a:rPr>
              <a:t> Systems and processes which support vulnerable children and young people</a:t>
            </a:r>
          </a:p>
          <a:p>
            <a:pPr marL="0" indent="0">
              <a:buFont typeface="Arial" panose="020B0604020202020204" pitchFamily="34" charset="0"/>
              <a:buNone/>
            </a:pPr>
            <a:r>
              <a:rPr lang="en-US" sz="1200" b="0" i="0" u="none" strike="noStrike" kern="1200" baseline="0" dirty="0" smtClean="0">
                <a:solidFill>
                  <a:schemeClr val="tx1"/>
                </a:solidFill>
                <a:latin typeface="+mn-lt"/>
                <a:ea typeface="+mn-ea"/>
                <a:cs typeface="+mn-cs"/>
              </a:rPr>
              <a:t> Effective anti-bullying and equality policies which ensure the whole setting works to prevent, challenge and records all bullying and prejudice-based incidents</a:t>
            </a:r>
          </a:p>
          <a:p>
            <a:pPr marL="0" indent="0">
              <a:buFont typeface="Arial" panose="020B0604020202020204" pitchFamily="34" charset="0"/>
              <a:buNone/>
            </a:pPr>
            <a:r>
              <a:rPr lang="en-US" sz="1200" b="0" i="0" u="none" strike="noStrike" kern="1200" baseline="0" dirty="0" smtClean="0">
                <a:solidFill>
                  <a:schemeClr val="tx1"/>
                </a:solidFill>
                <a:latin typeface="+mn-lt"/>
                <a:ea typeface="+mn-ea"/>
                <a:cs typeface="+mn-cs"/>
              </a:rPr>
              <a:t> A curriculum that provides opportunities to explore, understand and prevent stereotypes and all forms of prejudice</a:t>
            </a:r>
          </a:p>
          <a:p>
            <a:pPr marL="0" indent="0">
              <a:buFont typeface="Arial" panose="020B0604020202020204" pitchFamily="34" charset="0"/>
              <a:buNone/>
            </a:pPr>
            <a:r>
              <a:rPr lang="en-US" sz="1200" b="0" i="0" u="none" strike="noStrike" kern="1200" baseline="0" dirty="0" smtClean="0">
                <a:solidFill>
                  <a:schemeClr val="tx1"/>
                </a:solidFill>
                <a:latin typeface="+mn-lt"/>
                <a:ea typeface="+mn-ea"/>
                <a:cs typeface="+mn-cs"/>
              </a:rPr>
              <a:t> Positive relationships with parents, </a:t>
            </a:r>
            <a:r>
              <a:rPr lang="en-US" sz="1200" b="0" i="0" u="none" strike="noStrike" kern="1200" baseline="0" dirty="0" err="1" smtClean="0">
                <a:solidFill>
                  <a:schemeClr val="tx1"/>
                </a:solidFill>
                <a:latin typeface="+mn-lt"/>
                <a:ea typeface="+mn-ea"/>
                <a:cs typeface="+mn-cs"/>
              </a:rPr>
              <a:t>carers</a:t>
            </a:r>
            <a:r>
              <a:rPr lang="en-US" sz="1200" b="0" i="0" u="none" strike="noStrike" kern="1200" baseline="0" dirty="0" smtClean="0">
                <a:solidFill>
                  <a:schemeClr val="tx1"/>
                </a:solidFill>
                <a:latin typeface="+mn-lt"/>
                <a:ea typeface="+mn-ea"/>
                <a:cs typeface="+mn-cs"/>
              </a:rPr>
              <a:t>, pupils and students that listen and respond to individual needs and preferences.</a:t>
            </a:r>
          </a:p>
          <a:p>
            <a:pPr marL="0" indent="0">
              <a:buFont typeface="Arial" panose="020B0604020202020204" pitchFamily="34" charset="0"/>
              <a:buNone/>
            </a:pPr>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9BB9E90-CF07-1740-8D33-0F510E736B02}" type="slidenum">
              <a:rPr lang="en-US" smtClean="0"/>
              <a:t>20</a:t>
            </a:fld>
            <a:endParaRPr lang="en-US"/>
          </a:p>
        </p:txBody>
      </p:sp>
    </p:spTree>
    <p:extLst>
      <p:ext uri="{BB962C8B-B14F-4D97-AF65-F5344CB8AC3E}">
        <p14:creationId xmlns:p14="http://schemas.microsoft.com/office/powerpoint/2010/main" val="25248545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Anti-bullying week – Odd Socks day</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21</a:t>
            </a:fld>
            <a:endParaRPr lang="en-US"/>
          </a:p>
        </p:txBody>
      </p:sp>
    </p:spTree>
    <p:extLst>
      <p:ext uri="{BB962C8B-B14F-4D97-AF65-F5344CB8AC3E}">
        <p14:creationId xmlns:p14="http://schemas.microsoft.com/office/powerpoint/2010/main" val="256603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Odd Socks</a:t>
            </a:r>
            <a:r>
              <a:rPr lang="en-GB" baseline="0" smtClean="0"/>
              <a:t> Day.</a:t>
            </a:r>
          </a:p>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22</a:t>
            </a:fld>
            <a:endParaRPr lang="en-US"/>
          </a:p>
        </p:txBody>
      </p:sp>
    </p:spTree>
    <p:extLst>
      <p:ext uri="{BB962C8B-B14F-4D97-AF65-F5344CB8AC3E}">
        <p14:creationId xmlns:p14="http://schemas.microsoft.com/office/powerpoint/2010/main" val="3962900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Heidi</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2</a:t>
            </a:fld>
            <a:endParaRPr lang="en-US"/>
          </a:p>
        </p:txBody>
      </p:sp>
    </p:spTree>
    <p:extLst>
      <p:ext uri="{BB962C8B-B14F-4D97-AF65-F5344CB8AC3E}">
        <p14:creationId xmlns:p14="http://schemas.microsoft.com/office/powerpoint/2010/main" val="11446803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Critical</a:t>
            </a:r>
            <a:r>
              <a:rPr lang="en-GB" baseline="0" dirty="0" smtClean="0"/>
              <a:t> thinking involves </a:t>
            </a:r>
            <a:r>
              <a:rPr lang="en-US" baseline="0" dirty="0" smtClean="0"/>
              <a:t>utilizes other important life skills like making connections, perspective taking and communicating.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Critical thinking is about curiosity, flexibility, and keeping an open mind (</a:t>
            </a:r>
            <a:r>
              <a:rPr lang="en-GB" sz="1200" kern="1200" dirty="0" err="1" smtClean="0">
                <a:solidFill>
                  <a:schemeClr val="tx1"/>
                </a:solidFill>
                <a:effectLst/>
                <a:latin typeface="+mn-lt"/>
                <a:ea typeface="+mn-ea"/>
                <a:cs typeface="+mn-cs"/>
              </a:rPr>
              <a:t>Quitadamo</a:t>
            </a:r>
            <a:r>
              <a:rPr lang="en-GB" sz="1200" kern="1200" dirty="0" smtClean="0">
                <a:solidFill>
                  <a:schemeClr val="tx1"/>
                </a:solidFill>
                <a:effectLst/>
                <a:latin typeface="+mn-lt"/>
                <a:ea typeface="+mn-ea"/>
                <a:cs typeface="+mn-cs"/>
              </a:rPr>
              <a:t> et al 2008).</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9BB9E90-CF07-1740-8D33-0F510E736B02}" type="slidenum">
              <a:rPr lang="en-US" smtClean="0"/>
              <a:t>23</a:t>
            </a:fld>
            <a:endParaRPr lang="en-US"/>
          </a:p>
        </p:txBody>
      </p:sp>
    </p:spTree>
    <p:extLst>
      <p:ext uri="{BB962C8B-B14F-4D97-AF65-F5344CB8AC3E}">
        <p14:creationId xmlns:p14="http://schemas.microsoft.com/office/powerpoint/2010/main" val="4118853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smtClean="0"/>
              <a:t>Activity</a:t>
            </a:r>
            <a:r>
              <a:rPr lang="en-GB" sz="1200" dirty="0" smtClean="0"/>
              <a:t>: Who is the happiest colleague you know?</a:t>
            </a:r>
          </a:p>
          <a:p>
            <a:pPr marL="342900" indent="-342900">
              <a:buFont typeface="Arial" panose="020B0604020202020204" pitchFamily="34" charset="0"/>
              <a:buChar char="•"/>
            </a:pPr>
            <a:r>
              <a:rPr lang="en-GB" sz="1200" dirty="0" smtClean="0"/>
              <a:t>Think of 3 things that you think enable them to be happy.</a:t>
            </a:r>
          </a:p>
          <a:p>
            <a:pPr marL="342900" indent="-342900">
              <a:buFont typeface="Arial" panose="020B0604020202020204" pitchFamily="34" charset="0"/>
              <a:buChar char="•"/>
            </a:pPr>
            <a:r>
              <a:rPr lang="en-GB" sz="1200" dirty="0" smtClean="0"/>
              <a:t>On a scale of 1-10 (10 being just as happy, 1 being nowhere</a:t>
            </a:r>
            <a:r>
              <a:rPr lang="en-GB" sz="1200" baseline="0" dirty="0" smtClean="0"/>
              <a:t> near</a:t>
            </a:r>
            <a:r>
              <a:rPr lang="en-GB" sz="1200" dirty="0" smtClean="0"/>
              <a:t> that happy) how close have you been to being that happy person yourself?</a:t>
            </a:r>
          </a:p>
          <a:p>
            <a:pPr marL="342900" indent="-342900">
              <a:buFont typeface="Arial" panose="020B0604020202020204" pitchFamily="34" charset="0"/>
              <a:buChar char="•"/>
            </a:pPr>
            <a:r>
              <a:rPr lang="en-GB" sz="1200" dirty="0" smtClean="0"/>
              <a:t>When were you at your happiest? What was going on at that time? What has been going on since then? Where are you now? If you were to come back next week and had moved up the scale, what would have happened?</a:t>
            </a:r>
          </a:p>
          <a:p>
            <a:pPr marL="342900" indent="-342900">
              <a:buFont typeface="Arial" panose="020B0604020202020204" pitchFamily="34" charset="0"/>
              <a:buChar char="•"/>
            </a:pPr>
            <a:r>
              <a:rPr lang="en-GB" sz="1200" dirty="0" smtClean="0"/>
              <a:t>Repeat with an Unhappy Colleague.</a:t>
            </a:r>
          </a:p>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24</a:t>
            </a:fld>
            <a:endParaRPr lang="en-US"/>
          </a:p>
        </p:txBody>
      </p:sp>
    </p:spTree>
    <p:extLst>
      <p:ext uri="{BB962C8B-B14F-4D97-AF65-F5344CB8AC3E}">
        <p14:creationId xmlns:p14="http://schemas.microsoft.com/office/powerpoint/2010/main" val="1660417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Heidi</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25</a:t>
            </a:fld>
            <a:endParaRPr lang="en-US"/>
          </a:p>
        </p:txBody>
      </p:sp>
    </p:spTree>
    <p:extLst>
      <p:ext uri="{BB962C8B-B14F-4D97-AF65-F5344CB8AC3E}">
        <p14:creationId xmlns:p14="http://schemas.microsoft.com/office/powerpoint/2010/main" val="7438086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Intersex is an umbrella term used to cover a broad group of people who have sex characteristics that fall outside the typical binary of male or female. Some people with such variations describe themselves as intersex, some do not.</a:t>
            </a:r>
          </a:p>
          <a:p>
            <a:r>
              <a:rPr lang="en-US" dirty="0" smtClean="0"/>
              <a:t>They can include differences in primary sex characteristics, such as internal and external genitalia, reproductive systems, hormone levels and sex chromosomes. Variations may also occur in secondary sex characteristics, which become apparent at puberty.</a:t>
            </a:r>
          </a:p>
          <a:p>
            <a:r>
              <a:rPr lang="en-US" dirty="0" smtClean="0"/>
              <a:t>Being intersex is about biological features and not your gender identity per se. It’s not about your sexual orientation either – intersex people have many sexual orientations.</a:t>
            </a:r>
          </a:p>
          <a:p>
            <a:endParaRPr lang="en-GB" dirty="0" smtClean="0"/>
          </a:p>
          <a:p>
            <a:r>
              <a:rPr lang="en-US" dirty="0" smtClean="0"/>
              <a:t>An estimated 1.7% of children in the world are born every year with variations of sex characteristics. </a:t>
            </a:r>
          </a:p>
          <a:p>
            <a:endParaRPr lang="en-US" dirty="0" smtClean="0"/>
          </a:p>
          <a:p>
            <a:r>
              <a:rPr lang="en-GB" dirty="0" smtClean="0"/>
              <a:t>https://www.amnesty.org/en/latest/campaigns/2017/05/intersex-rights/</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27</a:t>
            </a:fld>
            <a:endParaRPr lang="en-US"/>
          </a:p>
        </p:txBody>
      </p:sp>
    </p:spTree>
    <p:extLst>
      <p:ext uri="{BB962C8B-B14F-4D97-AF65-F5344CB8AC3E}">
        <p14:creationId xmlns:p14="http://schemas.microsoft.com/office/powerpoint/2010/main" val="12631723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Included in the reference list is;</a:t>
            </a:r>
            <a:r>
              <a:rPr lang="en-GB" baseline="0" dirty="0" smtClean="0"/>
              <a:t>  Including LGBT People in Sport.  A Guide (LGBT Youth North West and Pride Sports).  This doc gives information regarding legislation, looks at experiences of LGBT CYP in relation to sport with a focus on school sport and provides recommendations.  </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32</a:t>
            </a:fld>
            <a:endParaRPr lang="en-US"/>
          </a:p>
        </p:txBody>
      </p:sp>
    </p:spTree>
    <p:extLst>
      <p:ext uri="{BB962C8B-B14F-4D97-AF65-F5344CB8AC3E}">
        <p14:creationId xmlns:p14="http://schemas.microsoft.com/office/powerpoint/2010/main" val="3094781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Heidi</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3</a:t>
            </a:fld>
            <a:endParaRPr lang="en-US"/>
          </a:p>
        </p:txBody>
      </p:sp>
    </p:spTree>
    <p:extLst>
      <p:ext uri="{BB962C8B-B14F-4D97-AF65-F5344CB8AC3E}">
        <p14:creationId xmlns:p14="http://schemas.microsoft.com/office/powerpoint/2010/main" val="3265630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4</a:t>
            </a:fld>
            <a:endParaRPr lang="en-US"/>
          </a:p>
        </p:txBody>
      </p:sp>
    </p:spTree>
    <p:extLst>
      <p:ext uri="{BB962C8B-B14F-4D97-AF65-F5344CB8AC3E}">
        <p14:creationId xmlns:p14="http://schemas.microsoft.com/office/powerpoint/2010/main" val="504504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Several pieces of legislation to ensure legal protection around equalities </a:t>
            </a:r>
          </a:p>
          <a:p>
            <a:endParaRPr lang="en-GB" dirty="0" smtClean="0"/>
          </a:p>
          <a:p>
            <a:r>
              <a:rPr lang="en-GB" b="1" dirty="0" smtClean="0"/>
              <a:t>Gender</a:t>
            </a:r>
            <a:r>
              <a:rPr lang="en-GB" b="1" baseline="0" dirty="0" smtClean="0"/>
              <a:t> recognition act</a:t>
            </a:r>
            <a:r>
              <a:rPr lang="en-GB" baseline="0" dirty="0" smtClean="0"/>
              <a:t>: </a:t>
            </a:r>
            <a:r>
              <a:rPr lang="en-GB" dirty="0" smtClean="0"/>
              <a:t>The Act gives people with </a:t>
            </a:r>
            <a:r>
              <a:rPr lang="en-GB" dirty="0" smtClean="0">
                <a:hlinkClick r:id="rId3" tooltip="Gender dysphoria"/>
              </a:rPr>
              <a:t>gender dysphoria</a:t>
            </a:r>
            <a:r>
              <a:rPr lang="en-GB" dirty="0" smtClean="0"/>
              <a:t> legal recognition as members of the sex appropriate to their </a:t>
            </a:r>
            <a:r>
              <a:rPr lang="en-GB" dirty="0" smtClean="0">
                <a:hlinkClick r:id="rId4" tooltip="Gender"/>
              </a:rPr>
              <a:t>gender</a:t>
            </a:r>
            <a:r>
              <a:rPr lang="en-GB" dirty="0" smtClean="0"/>
              <a:t> (male or female) allowing them to acquire a new </a:t>
            </a:r>
            <a:r>
              <a:rPr lang="en-GB" dirty="0" smtClean="0">
                <a:hlinkClick r:id="rId5" tooltip="Birth certificate"/>
              </a:rPr>
              <a:t>birth certificate</a:t>
            </a:r>
            <a:r>
              <a:rPr lang="en-GB" dirty="0" smtClean="0"/>
              <a:t>, affording them full recognition of their acquired sex in law for all purposes, including marriage.</a:t>
            </a:r>
          </a:p>
          <a:p>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sz="1200" dirty="0" smtClean="0"/>
              <a:t>The Ofsted inspection framework states that inspectors will pay particular attention to outcomes for a range of groups of learners including transgender children and learners.  They</a:t>
            </a:r>
            <a:r>
              <a:rPr lang="en-GB" sz="1200" baseline="0" dirty="0" smtClean="0"/>
              <a:t> will assess the extent to which the school complies with their legal duties.  Effectiveness of leadership and management will be judged by evaluating to what extent: actively promote equality and diversity, tackle bullying and discrimination and narrow any gaps in achievement between different groups of children and learners.  In addition refers to safeguarding actions.</a:t>
            </a:r>
            <a:endParaRPr lang="en-GB" sz="1200" dirty="0" smtClean="0"/>
          </a:p>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5</a:t>
            </a:fld>
            <a:endParaRPr lang="en-US"/>
          </a:p>
        </p:txBody>
      </p:sp>
    </p:spTree>
    <p:extLst>
      <p:ext uri="{BB962C8B-B14F-4D97-AF65-F5344CB8AC3E}">
        <p14:creationId xmlns:p14="http://schemas.microsoft.com/office/powerpoint/2010/main" val="1683594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From: </a:t>
            </a:r>
            <a:r>
              <a:rPr lang="en-US" dirty="0" smtClean="0"/>
              <a:t>Surviving a Gender-Variant Childhood:</a:t>
            </a:r>
            <a:r>
              <a:rPr lang="en-US" baseline="0" dirty="0" smtClean="0"/>
              <a:t> </a:t>
            </a:r>
            <a:r>
              <a:rPr lang="en-US" dirty="0" smtClean="0"/>
              <a:t>The Views of Transgender Adults on the Needs</a:t>
            </a:r>
            <a:r>
              <a:rPr lang="en-US" baseline="0" dirty="0" smtClean="0"/>
              <a:t> </a:t>
            </a:r>
            <a:r>
              <a:rPr lang="en-US" dirty="0" smtClean="0"/>
              <a:t>of Gender-Variant Children and Their Parents, </a:t>
            </a:r>
            <a:r>
              <a:rPr lang="en-US" sz="1200" b="0" i="0" u="none" strike="noStrike" kern="1200" baseline="0" dirty="0" smtClean="0">
                <a:solidFill>
                  <a:schemeClr val="tx1"/>
                </a:solidFill>
                <a:latin typeface="+mn-lt"/>
                <a:ea typeface="+mn-ea"/>
                <a:cs typeface="+mn-cs"/>
              </a:rPr>
              <a:t>(Riley, Clemson &amp; </a:t>
            </a:r>
            <a:r>
              <a:rPr lang="en-US" sz="1200" b="0" i="0" u="none" strike="noStrike" kern="1200" baseline="0" dirty="0" err="1" smtClean="0">
                <a:solidFill>
                  <a:schemeClr val="tx1"/>
                </a:solidFill>
                <a:latin typeface="+mn-lt"/>
                <a:ea typeface="+mn-ea"/>
                <a:cs typeface="+mn-cs"/>
              </a:rPr>
              <a:t>Sitharthan</a:t>
            </a:r>
            <a:r>
              <a:rPr lang="en-US" sz="1200" b="0" i="0" u="none" strike="noStrike" kern="1200" baseline="0" dirty="0" smtClean="0">
                <a:solidFill>
                  <a:schemeClr val="tx1"/>
                </a:solidFill>
                <a:latin typeface="+mn-lt"/>
                <a:ea typeface="+mn-ea"/>
                <a:cs typeface="+mn-cs"/>
              </a:rPr>
              <a:t>). </a:t>
            </a:r>
            <a:r>
              <a:rPr lang="en-US" sz="1200" b="0" i="1" u="none" strike="noStrike" kern="1200" baseline="0" dirty="0" smtClean="0">
                <a:solidFill>
                  <a:schemeClr val="tx1"/>
                </a:solidFill>
                <a:latin typeface="+mn-lt"/>
                <a:ea typeface="+mn-ea"/>
                <a:cs typeface="+mn-cs"/>
              </a:rPr>
              <a:t>Journal of Sex &amp; Marital Therapy, 39:241-263, 2013.</a:t>
            </a:r>
          </a:p>
          <a:p>
            <a:endParaRPr lang="en-US" sz="1200" b="0" i="1" u="none" strike="noStrike" kern="1200" baseline="0" dirty="0" smtClean="0">
              <a:solidFill>
                <a:schemeClr val="tx1"/>
              </a:solidFill>
              <a:latin typeface="+mn-lt"/>
              <a:ea typeface="+mn-ea"/>
              <a:cs typeface="+mn-cs"/>
            </a:endParaRPr>
          </a:p>
          <a:p>
            <a:r>
              <a:rPr lang="en-US" sz="1200" b="0" i="1" u="none" strike="noStrike" kern="1200" baseline="0" dirty="0" smtClean="0">
                <a:solidFill>
                  <a:schemeClr val="tx1"/>
                </a:solidFill>
                <a:latin typeface="+mn-lt"/>
                <a:ea typeface="+mn-ea"/>
                <a:cs typeface="+mn-cs"/>
              </a:rPr>
              <a:t>A survey with 110 transgender adults to explore their retrospective childhood experiences.</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6</a:t>
            </a:fld>
            <a:endParaRPr lang="en-US"/>
          </a:p>
        </p:txBody>
      </p:sp>
    </p:spTree>
    <p:extLst>
      <p:ext uri="{BB962C8B-B14F-4D97-AF65-F5344CB8AC3E}">
        <p14:creationId xmlns:p14="http://schemas.microsoft.com/office/powerpoint/2010/main" val="501791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Each of these is independent of the others and each</a:t>
            </a:r>
            <a:r>
              <a:rPr lang="en-GB" baseline="0" dirty="0" smtClean="0"/>
              <a:t> can be seen as a spectrum.</a:t>
            </a:r>
            <a:endParaRPr lang="en-GB" dirty="0" smtClean="0"/>
          </a:p>
          <a:p>
            <a:r>
              <a:rPr lang="en-GB" b="1" dirty="0" smtClean="0"/>
              <a:t>Gender identity</a:t>
            </a:r>
            <a:r>
              <a:rPr lang="en-GB" dirty="0" smtClean="0"/>
              <a:t>:</a:t>
            </a:r>
            <a:r>
              <a:rPr lang="en-GB" baseline="0" dirty="0" smtClean="0"/>
              <a:t> How you think about yourself, the gender you identify with and feel that you are.  Some people feel as though they do not have a gender at all and may refer to themselves as </a:t>
            </a:r>
            <a:r>
              <a:rPr lang="en-GB" baseline="0" dirty="0" err="1" smtClean="0"/>
              <a:t>agender</a:t>
            </a:r>
            <a:r>
              <a:rPr lang="en-GB" baseline="0" dirty="0" smtClean="0"/>
              <a:t> gender-neutral or non-gendered.</a:t>
            </a:r>
          </a:p>
          <a:p>
            <a:r>
              <a:rPr lang="en-GB" b="1" baseline="0" dirty="0" smtClean="0"/>
              <a:t>Gender Expression</a:t>
            </a:r>
            <a:r>
              <a:rPr lang="en-GB" baseline="0" dirty="0" smtClean="0"/>
              <a:t>: How you display your gender and demonstrated through the ways you act, dress, behave and interact in the world in relation the gender expectations of your society/culture.</a:t>
            </a:r>
          </a:p>
          <a:p>
            <a:r>
              <a:rPr lang="en-GB" b="1" baseline="0" dirty="0" smtClean="0"/>
              <a:t>Biological sex</a:t>
            </a:r>
            <a:r>
              <a:rPr lang="en-GB" baseline="0" dirty="0" smtClean="0"/>
              <a:t>: Usually determined at birth, based on observation of your genitals.  However your chromosomes, hormones, genes and internal sex organs, also contribute to the make-up of your biological sex.  </a:t>
            </a:r>
          </a:p>
          <a:p>
            <a:r>
              <a:rPr lang="en-GB" b="1" baseline="0" dirty="0" smtClean="0"/>
              <a:t>Sexual Orientation</a:t>
            </a:r>
            <a:r>
              <a:rPr lang="en-GB" baseline="0" dirty="0" smtClean="0"/>
              <a:t>: The types of people (often based on gender) that you are attracted to can help you determine your sexual orientation.  Attraction can be emotional, sexual, physical and/or spiritual.  Some people experience little or no sexual attraction, and may refer to themselves as asexual.</a:t>
            </a:r>
          </a:p>
          <a:p>
            <a:endParaRPr lang="en-GB" dirty="0" smtClean="0"/>
          </a:p>
          <a:p>
            <a:r>
              <a:rPr lang="en-GB" dirty="0" smtClean="0"/>
              <a:t>Taken</a:t>
            </a:r>
            <a:r>
              <a:rPr lang="en-GB" baseline="0" dirty="0" smtClean="0"/>
              <a:t> from: LGBT History Month 2017, Citizenship, PSHE and Law: Education and Resource Pack</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7</a:t>
            </a:fld>
            <a:endParaRPr lang="en-US"/>
          </a:p>
        </p:txBody>
      </p:sp>
    </p:spTree>
    <p:extLst>
      <p:ext uri="{BB962C8B-B14F-4D97-AF65-F5344CB8AC3E}">
        <p14:creationId xmlns:p14="http://schemas.microsoft.com/office/powerpoint/2010/main" val="289526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https://www.youtube.com/watch?v=qlYtj0sf6ec</a:t>
            </a:r>
          </a:p>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8</a:t>
            </a:fld>
            <a:endParaRPr lang="en-US"/>
          </a:p>
        </p:txBody>
      </p:sp>
    </p:spTree>
    <p:extLst>
      <p:ext uri="{BB962C8B-B14F-4D97-AF65-F5344CB8AC3E}">
        <p14:creationId xmlns:p14="http://schemas.microsoft.com/office/powerpoint/2010/main" val="3109380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Lucy</a:t>
            </a:r>
          </a:p>
          <a:p>
            <a:r>
              <a:rPr lang="en-GB" dirty="0" smtClean="0"/>
              <a:t>Thoughts and feelings around gender may also reflect other things that are going on for them. Gender</a:t>
            </a:r>
            <a:r>
              <a:rPr lang="en-GB" baseline="0" dirty="0" smtClean="0"/>
              <a:t> is just a small part of who we are and what is going on for us. </a:t>
            </a:r>
            <a:r>
              <a:rPr lang="en-GB" dirty="0" smtClean="0"/>
              <a:t>Need to find out</a:t>
            </a:r>
            <a:r>
              <a:rPr lang="en-GB" baseline="0" dirty="0" smtClean="0"/>
              <a:t> about the </a:t>
            </a:r>
            <a:r>
              <a:rPr lang="en-GB" baseline="0" dirty="0" smtClean="0"/>
              <a:t>bigger </a:t>
            </a:r>
            <a:r>
              <a:rPr lang="en-GB" baseline="0" dirty="0" smtClean="0"/>
              <a:t>picture for each child</a:t>
            </a:r>
            <a:r>
              <a:rPr lang="en-GB" baseline="0" dirty="0" smtClean="0"/>
              <a:t>.</a:t>
            </a:r>
          </a:p>
          <a:p>
            <a:r>
              <a:rPr lang="en-GB" baseline="0" dirty="0" err="1" smtClean="0"/>
              <a:t>Cyp</a:t>
            </a:r>
            <a:r>
              <a:rPr lang="en-GB" baseline="0" dirty="0" smtClean="0"/>
              <a:t> with autism are 7.59 times more likely to have gender dysphoria</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9</a:t>
            </a:fld>
            <a:endParaRPr lang="en-US"/>
          </a:p>
        </p:txBody>
      </p:sp>
    </p:spTree>
    <p:extLst>
      <p:ext uri="{BB962C8B-B14F-4D97-AF65-F5344CB8AC3E}">
        <p14:creationId xmlns:p14="http://schemas.microsoft.com/office/powerpoint/2010/main" val="8232254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0" y="3826495"/>
            <a:ext cx="9144000" cy="3031505"/>
          </a:xfrm>
          <a:prstGeom prst="rect">
            <a:avLst/>
          </a:prstGeom>
          <a:solidFill>
            <a:srgbClr val="008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 Placeholder 30"/>
          <p:cNvSpPr>
            <a:spLocks noGrp="1"/>
          </p:cNvSpPr>
          <p:nvPr>
            <p:ph type="body" sz="quarter" idx="10" hasCustomPrompt="1"/>
          </p:nvPr>
        </p:nvSpPr>
        <p:spPr>
          <a:xfrm>
            <a:off x="1711477" y="2545668"/>
            <a:ext cx="6075363" cy="563277"/>
          </a:xfrm>
          <a:prstGeom prst="rect">
            <a:avLst/>
          </a:prstGeom>
          <a:noFill/>
        </p:spPr>
        <p:txBody>
          <a:bodyPr/>
          <a:lstStyle>
            <a:lvl1pPr marL="0" indent="0" algn="l">
              <a:buNone/>
              <a:defRPr sz="3200" baseline="0">
                <a:solidFill>
                  <a:srgbClr val="00816C"/>
                </a:solidFill>
                <a:latin typeface="+mj-lt"/>
              </a:defRPr>
            </a:lvl1pPr>
          </a:lstStyle>
          <a:p>
            <a:pPr lvl="0"/>
            <a:r>
              <a:rPr lang="en-US" dirty="0" smtClean="0"/>
              <a:t>Click to edit title line 1</a:t>
            </a:r>
          </a:p>
        </p:txBody>
      </p:sp>
      <p:sp>
        <p:nvSpPr>
          <p:cNvPr id="32" name="Text Placeholder 30"/>
          <p:cNvSpPr>
            <a:spLocks noGrp="1"/>
          </p:cNvSpPr>
          <p:nvPr>
            <p:ph type="body" sz="quarter" idx="11" hasCustomPrompt="1"/>
          </p:nvPr>
        </p:nvSpPr>
        <p:spPr>
          <a:xfrm>
            <a:off x="1719202" y="3108945"/>
            <a:ext cx="6075363" cy="584650"/>
          </a:xfrm>
          <a:prstGeom prst="rect">
            <a:avLst/>
          </a:prstGeom>
          <a:noFill/>
        </p:spPr>
        <p:txBody>
          <a:bodyPr/>
          <a:lstStyle>
            <a:lvl1pPr marL="0" indent="0" algn="l">
              <a:buNone/>
              <a:defRPr sz="3200" baseline="0">
                <a:solidFill>
                  <a:srgbClr val="00816C"/>
                </a:solidFill>
                <a:latin typeface="+mj-lt"/>
              </a:defRPr>
            </a:lvl1pPr>
          </a:lstStyle>
          <a:p>
            <a:pPr lvl="0"/>
            <a:r>
              <a:rPr lang="en-US" dirty="0" smtClean="0"/>
              <a:t>Click to edit </a:t>
            </a:r>
            <a:r>
              <a:rPr lang="en-US" smtClean="0"/>
              <a:t>title line 2</a:t>
            </a:r>
            <a:endParaRPr lang="en-US" dirty="0" smtClean="0"/>
          </a:p>
        </p:txBody>
      </p:sp>
      <p:sp>
        <p:nvSpPr>
          <p:cNvPr id="34" name="Text Placeholder 33"/>
          <p:cNvSpPr>
            <a:spLocks noGrp="1"/>
          </p:cNvSpPr>
          <p:nvPr>
            <p:ph type="body" sz="quarter" idx="12" hasCustomPrompt="1"/>
          </p:nvPr>
        </p:nvSpPr>
        <p:spPr>
          <a:xfrm>
            <a:off x="1384300" y="4302744"/>
            <a:ext cx="6477000" cy="1838932"/>
          </a:xfrm>
          <a:prstGeom prst="rect">
            <a:avLst/>
          </a:prstGeom>
        </p:spPr>
        <p:txBody>
          <a:bodyPr/>
          <a:lstStyle>
            <a:lvl1pPr marL="0" indent="0">
              <a:buFont typeface="Arial" panose="020B0604020202020204" pitchFamily="34" charset="0"/>
              <a:buNone/>
              <a:defRPr sz="1800" baseline="0">
                <a:solidFill>
                  <a:schemeClr val="bg1"/>
                </a:solidFill>
                <a:latin typeface="+mn-lt"/>
              </a:defRPr>
            </a:lvl1pPr>
          </a:lstStyle>
          <a:p>
            <a:pPr marL="0" indent="0">
              <a:buFont typeface="Arial" panose="020B0604020202020204" pitchFamily="34" charset="0"/>
              <a:buNone/>
            </a:pPr>
            <a:r>
              <a:rPr lang="en-US" sz="1800" dirty="0" smtClean="0">
                <a:solidFill>
                  <a:schemeClr val="bg1"/>
                </a:solidFill>
                <a:latin typeface="+mn-lt"/>
                <a:cs typeface="Calibri"/>
              </a:rPr>
              <a:t>Click to edit subtitle</a:t>
            </a:r>
            <a:endParaRPr lang="en-US" sz="1800" dirty="0">
              <a:solidFill>
                <a:schemeClr val="bg1"/>
              </a:solidFill>
              <a:latin typeface="+mn-lt"/>
              <a:cs typeface="Calibri"/>
            </a:endParaRPr>
          </a:p>
        </p:txBody>
      </p:sp>
    </p:spTree>
    <p:extLst>
      <p:ext uri="{BB962C8B-B14F-4D97-AF65-F5344CB8AC3E}">
        <p14:creationId xmlns:p14="http://schemas.microsoft.com/office/powerpoint/2010/main" val="2629584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686061"/>
          </a:xfrm>
          <a:prstGeom prst="rect">
            <a:avLst/>
          </a:prstGeom>
        </p:spPr>
        <p:txBody>
          <a:bodyPr/>
          <a:lstStyle>
            <a:lvl1pPr algn="l">
              <a:defRPr sz="3000" baseline="0">
                <a:solidFill>
                  <a:srgbClr val="00816C"/>
                </a:solidFill>
                <a:latin typeface="Calibri" panose="020F0502020204030204" pitchFamily="34" charset="0"/>
              </a:defRPr>
            </a:lvl1pPr>
          </a:lstStyle>
          <a:p>
            <a:r>
              <a:rPr lang="en-US" dirty="0" smtClean="0"/>
              <a:t>Click to edit page title</a:t>
            </a:r>
            <a:endParaRPr lang="en-GB" dirty="0"/>
          </a:p>
        </p:txBody>
      </p:sp>
      <p:sp>
        <p:nvSpPr>
          <p:cNvPr id="3" name="Content Placeholder 2"/>
          <p:cNvSpPr>
            <a:spLocks noGrp="1"/>
          </p:cNvSpPr>
          <p:nvPr>
            <p:ph idx="1" hasCustomPrompt="1"/>
          </p:nvPr>
        </p:nvSpPr>
        <p:spPr>
          <a:xfrm>
            <a:off x="457200" y="1157468"/>
            <a:ext cx="8229600" cy="4382925"/>
          </a:xfrm>
          <a:prstGeom prst="rect">
            <a:avLst/>
          </a:prstGeom>
        </p:spPr>
        <p:txBody>
          <a:bodyPr/>
          <a:lstStyle>
            <a:lvl1pPr marL="0" indent="0">
              <a:buNone/>
              <a:defRPr sz="1800">
                <a:solidFill>
                  <a:schemeClr val="tx1">
                    <a:lumMod val="75000"/>
                    <a:lumOff val="25000"/>
                  </a:schemeClr>
                </a:solidFill>
              </a:defRPr>
            </a:lvl1pPr>
          </a:lstStyle>
          <a:p>
            <a:pPr lvl="0"/>
            <a:r>
              <a:rPr lang="en-US" dirty="0" smtClean="0"/>
              <a:t>Click to edit page content</a:t>
            </a:r>
          </a:p>
        </p:txBody>
      </p:sp>
    </p:spTree>
    <p:extLst>
      <p:ext uri="{BB962C8B-B14F-4D97-AF65-F5344CB8AC3E}">
        <p14:creationId xmlns:p14="http://schemas.microsoft.com/office/powerpoint/2010/main" val="18095487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0733" y="5564908"/>
            <a:ext cx="8852159" cy="1292464"/>
          </a:xfrm>
          <a:prstGeom prst="rect">
            <a:avLst/>
          </a:prstGeom>
        </p:spPr>
      </p:pic>
    </p:spTree>
    <p:extLst>
      <p:ext uri="{BB962C8B-B14F-4D97-AF65-F5344CB8AC3E}">
        <p14:creationId xmlns:p14="http://schemas.microsoft.com/office/powerpoint/2010/main" val="3324627314"/>
      </p:ext>
    </p:extLst>
  </p:cSld>
  <p:clrMap bg1="lt1" tx1="dk1" bg2="lt2" tx2="dk2" accent1="accent1" accent2="accent2" accent3="accent3" accent4="accent4" accent5="accent5" accent6="accent6" hlink="hlink" folHlink="folHlink"/>
  <p:sldLayoutIdLst>
    <p:sldLayoutId id="2147483933" r:id="rId1"/>
    <p:sldLayoutId id="2147483934"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tonewall.org.uk/" TargetMode="External"/><Relationship Id="rId2" Type="http://schemas.openxmlformats.org/officeDocument/2006/relationships/hyperlink" Target="http://www.mermaidsuk.org.uk/" TargetMode="External"/><Relationship Id="rId1" Type="http://schemas.openxmlformats.org/officeDocument/2006/relationships/slideLayout" Target="../slideLayouts/slideLayout2.xml"/><Relationship Id="rId4" Type="http://schemas.openxmlformats.org/officeDocument/2006/relationships/hyperlink" Target="https://www.theproudtrust.org/"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qlYtj0sf6ec" TargetMode="External"/><Relationship Id="rId5" Type="http://schemas.openxmlformats.org/officeDocument/2006/relationships/hyperlink" Target="https://www.youtube.com/watch?v=qlYtj0sf6ec" TargetMode="Externa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GB" dirty="0" smtClean="0"/>
              <a:t>Gender Identity</a:t>
            </a:r>
            <a:endParaRPr lang="en-GB" dirty="0"/>
          </a:p>
        </p:txBody>
      </p:sp>
      <p:sp>
        <p:nvSpPr>
          <p:cNvPr id="4" name="Text Placeholder 3"/>
          <p:cNvSpPr>
            <a:spLocks noGrp="1"/>
          </p:cNvSpPr>
          <p:nvPr>
            <p:ph type="body" sz="quarter" idx="11"/>
          </p:nvPr>
        </p:nvSpPr>
        <p:spPr/>
        <p:txBody>
          <a:bodyPr/>
          <a:lstStyle/>
          <a:p>
            <a:endParaRPr lang="en-GB" dirty="0"/>
          </a:p>
        </p:txBody>
      </p:sp>
      <p:sp>
        <p:nvSpPr>
          <p:cNvPr id="5" name="Text Placeholder 4"/>
          <p:cNvSpPr>
            <a:spLocks noGrp="1"/>
          </p:cNvSpPr>
          <p:nvPr>
            <p:ph type="body" sz="quarter" idx="12"/>
          </p:nvPr>
        </p:nvSpPr>
        <p:spPr/>
        <p:txBody>
          <a:bodyPr/>
          <a:lstStyle/>
          <a:p>
            <a:r>
              <a:rPr lang="en-GB" sz="2800" dirty="0" smtClean="0"/>
              <a:t>Lucy Charters &amp; Heidi McDermott</a:t>
            </a:r>
          </a:p>
          <a:p>
            <a:r>
              <a:rPr lang="en-GB" sz="2800" dirty="0" smtClean="0"/>
              <a:t>Rochdale Educational Psychology Service</a:t>
            </a:r>
            <a:endParaRPr lang="en-GB" sz="2800" dirty="0"/>
          </a:p>
        </p:txBody>
      </p:sp>
    </p:spTree>
    <p:extLst>
      <p:ext uri="{BB962C8B-B14F-4D97-AF65-F5344CB8AC3E}">
        <p14:creationId xmlns:p14="http://schemas.microsoft.com/office/powerpoint/2010/main" val="40902976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Social Identity Theory and Formation of Social Norms</a:t>
            </a:r>
            <a:endParaRPr lang="en-GB"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GB" sz="2400" dirty="0" smtClean="0"/>
              <a:t>This</a:t>
            </a:r>
            <a:r>
              <a:rPr lang="en-GB" sz="2400" dirty="0" smtClean="0"/>
              <a:t> </a:t>
            </a:r>
            <a:r>
              <a:rPr lang="en-GB" sz="2400" dirty="0" smtClean="0"/>
              <a:t>is not a new phenomenon, it is a shift of cultural norms.</a:t>
            </a:r>
          </a:p>
          <a:p>
            <a:pPr marL="457200" indent="-457200">
              <a:buFont typeface="Arial" panose="020B0604020202020204" pitchFamily="34" charset="0"/>
              <a:buChar char="•"/>
            </a:pPr>
            <a:r>
              <a:rPr lang="en-GB" sz="2400" dirty="0" smtClean="0"/>
              <a:t>We </a:t>
            </a:r>
            <a:r>
              <a:rPr lang="en-GB" sz="2400" dirty="0"/>
              <a:t>tend to make judgements </a:t>
            </a:r>
            <a:r>
              <a:rPr lang="en-GB" sz="2400" dirty="0" smtClean="0"/>
              <a:t>about people based </a:t>
            </a:r>
            <a:r>
              <a:rPr lang="en-GB" sz="2400" dirty="0"/>
              <a:t>on who we see as </a:t>
            </a:r>
            <a:r>
              <a:rPr lang="en-GB" sz="2400" dirty="0" smtClean="0"/>
              <a:t>helpful/safe and </a:t>
            </a:r>
            <a:r>
              <a:rPr lang="en-GB" sz="2400" dirty="0"/>
              <a:t>who we perceive to be a </a:t>
            </a:r>
            <a:r>
              <a:rPr lang="en-GB" sz="2400" dirty="0" smtClean="0"/>
              <a:t>‘threat’. We choose which groups we want to be a part of based on what make us feel ‘safe’ and </a:t>
            </a:r>
            <a:r>
              <a:rPr lang="en-GB" sz="2400" dirty="0"/>
              <a:t>we then favour </a:t>
            </a:r>
            <a:r>
              <a:rPr lang="en-GB" sz="2400" dirty="0" smtClean="0"/>
              <a:t>our own group over others. </a:t>
            </a:r>
          </a:p>
          <a:p>
            <a:pPr marL="457200" indent="-457200">
              <a:buFont typeface="Arial" panose="020B0604020202020204" pitchFamily="34" charset="0"/>
              <a:buChar char="•"/>
            </a:pPr>
            <a:r>
              <a:rPr lang="en-GB" sz="2400" dirty="0" smtClean="0"/>
              <a:t>Group </a:t>
            </a:r>
            <a:r>
              <a:rPr lang="en-GB" sz="2400" dirty="0"/>
              <a:t>norms and </a:t>
            </a:r>
            <a:r>
              <a:rPr lang="en-GB" sz="2400" dirty="0" smtClean="0"/>
              <a:t>beliefs are </a:t>
            </a:r>
            <a:r>
              <a:rPr lang="en-GB" sz="2400" dirty="0"/>
              <a:t>constructed, disseminated and strengthened through the interactions </a:t>
            </a:r>
            <a:r>
              <a:rPr lang="en-GB" sz="2400" dirty="0" smtClean="0"/>
              <a:t>within the group. These shared </a:t>
            </a:r>
            <a:r>
              <a:rPr lang="en-GB" sz="2400" dirty="0"/>
              <a:t>beliefs </a:t>
            </a:r>
            <a:r>
              <a:rPr lang="en-GB" sz="2400" dirty="0" smtClean="0"/>
              <a:t>create </a:t>
            </a:r>
            <a:r>
              <a:rPr lang="en-GB" sz="2400" dirty="0"/>
              <a:t>a sense of </a:t>
            </a:r>
            <a:r>
              <a:rPr lang="en-GB" sz="2400" dirty="0" smtClean="0"/>
              <a:t>belonging, safety and </a:t>
            </a:r>
            <a:r>
              <a:rPr lang="en-GB" sz="2400" dirty="0" smtClean="0"/>
              <a:t>acceptance (bu</a:t>
            </a:r>
            <a:r>
              <a:rPr lang="en-GB" sz="2400" dirty="0" smtClean="0"/>
              <a:t>t also create unhelpful prejudices)</a:t>
            </a:r>
            <a:r>
              <a:rPr lang="en-GB" sz="2400" dirty="0" smtClean="0"/>
              <a:t>.   </a:t>
            </a:r>
            <a:endParaRPr lang="en-GB" sz="2400" dirty="0"/>
          </a:p>
          <a:p>
            <a:pPr marL="457200" indent="-457200">
              <a:buFont typeface="Arial" panose="020B0604020202020204" pitchFamily="34" charset="0"/>
              <a:buChar char="•"/>
            </a:pPr>
            <a:r>
              <a:rPr lang="en-GB" sz="2400" dirty="0" smtClean="0"/>
              <a:t>Interactions can also weaken norms and </a:t>
            </a:r>
            <a:r>
              <a:rPr lang="en-GB" sz="2400" dirty="0" smtClean="0"/>
              <a:t>beliefs over time. </a:t>
            </a:r>
            <a:endParaRPr lang="en-GB" sz="2400" dirty="0" smtClean="0"/>
          </a:p>
          <a:p>
            <a:endParaRPr lang="en-GB" sz="2400" dirty="0" smtClean="0"/>
          </a:p>
        </p:txBody>
      </p:sp>
    </p:spTree>
    <p:extLst>
      <p:ext uri="{BB962C8B-B14F-4D97-AF65-F5344CB8AC3E}">
        <p14:creationId xmlns:p14="http://schemas.microsoft.com/office/powerpoint/2010/main" val="24350509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Barriers to challenging gender stereotyping</a:t>
            </a:r>
            <a:endParaRPr lang="en-GB" dirty="0"/>
          </a:p>
        </p:txBody>
      </p:sp>
      <p:sp>
        <p:nvSpPr>
          <p:cNvPr id="3" name="Content Placeholder 2"/>
          <p:cNvSpPr>
            <a:spLocks noGrp="1"/>
          </p:cNvSpPr>
          <p:nvPr>
            <p:ph idx="1"/>
          </p:nvPr>
        </p:nvSpPr>
        <p:spPr>
          <a:xfrm>
            <a:off x="457200" y="960700"/>
            <a:ext cx="8229600" cy="4579694"/>
          </a:xfrm>
        </p:spPr>
        <p:txBody>
          <a:bodyPr/>
          <a:lstStyle/>
          <a:p>
            <a:r>
              <a:rPr lang="en-GB" sz="2000" dirty="0" smtClean="0"/>
              <a:t>Foundations have become very deep-rooted, especially in some communities.</a:t>
            </a:r>
          </a:p>
          <a:p>
            <a:r>
              <a:rPr lang="en-GB" sz="2000" dirty="0" smtClean="0"/>
              <a:t>In </a:t>
            </a:r>
            <a:r>
              <a:rPr lang="en-GB" sz="2000" dirty="0" smtClean="0"/>
              <a:t>Sept 2017 John Lewis announced they would be launching gender neutral clothing ranges. This progressive move was praised by many customers yet triggered some very angry responses, including the following tweets:</a:t>
            </a:r>
          </a:p>
          <a:p>
            <a:endParaRPr lang="en-GB" sz="2000" dirty="0" smtClean="0"/>
          </a:p>
          <a:p>
            <a:r>
              <a:rPr lang="en-GB" sz="2000" dirty="0" smtClean="0"/>
              <a:t>“</a:t>
            </a:r>
            <a:r>
              <a:rPr lang="en-GB" sz="2000" i="1" dirty="0" smtClean="0"/>
              <a:t>Very disappointed that John Lewis has pandered to the politically correct brigade. How absolutely ridiculous!”</a:t>
            </a:r>
          </a:p>
          <a:p>
            <a:endParaRPr lang="en-GB" sz="2000" i="1" dirty="0"/>
          </a:p>
          <a:p>
            <a:r>
              <a:rPr lang="en-GB" sz="2000" i="1" dirty="0" smtClean="0"/>
              <a:t>JL’s introduction of gender neutral kids’ clothing is a worrying sign of the times. Expect mental health issues to rocket.”</a:t>
            </a:r>
          </a:p>
          <a:p>
            <a:endParaRPr lang="en-GB" sz="2000" i="1" dirty="0"/>
          </a:p>
          <a:p>
            <a:r>
              <a:rPr lang="en-GB" sz="2000" dirty="0" smtClean="0"/>
              <a:t>Piers Morgan contributed to the debate saying</a:t>
            </a:r>
            <a:r>
              <a:rPr lang="en-GB" sz="2000" i="1" dirty="0" smtClean="0"/>
              <a:t>, “Britain is going officially bonkers.” </a:t>
            </a:r>
            <a:r>
              <a:rPr lang="en-GB" sz="2000" dirty="0" smtClean="0"/>
              <a:t>in a tweet that has been liked over 20,000 times.   </a:t>
            </a:r>
            <a:endParaRPr lang="en-GB" sz="2000" dirty="0"/>
          </a:p>
        </p:txBody>
      </p:sp>
    </p:spTree>
    <p:extLst>
      <p:ext uri="{BB962C8B-B14F-4D97-AF65-F5344CB8AC3E}">
        <p14:creationId xmlns:p14="http://schemas.microsoft.com/office/powerpoint/2010/main" val="1649235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Social Norms and Beliefs </a:t>
            </a:r>
            <a:endParaRPr lang="en-GB" dirty="0"/>
          </a:p>
        </p:txBody>
      </p:sp>
      <p:sp>
        <p:nvSpPr>
          <p:cNvPr id="3" name="Content Placeholder 2"/>
          <p:cNvSpPr>
            <a:spLocks noGrp="1"/>
          </p:cNvSpPr>
          <p:nvPr>
            <p:ph idx="1"/>
          </p:nvPr>
        </p:nvSpPr>
        <p:spPr/>
        <p:txBody>
          <a:bodyPr/>
          <a:lstStyle/>
          <a:p>
            <a:endParaRPr lang="en-GB" dirty="0" smtClean="0"/>
          </a:p>
          <a:p>
            <a:endParaRPr lang="en-GB" dirty="0"/>
          </a:p>
          <a:p>
            <a:r>
              <a:rPr lang="en-GB" sz="3200" dirty="0" smtClean="0"/>
              <a:t>In pairs/groups, consider any ‘common’ social norms (and possibly laws based on these) that have changed significantly over the years…. </a:t>
            </a:r>
            <a:endParaRPr lang="en-GB" sz="3200" dirty="0"/>
          </a:p>
        </p:txBody>
      </p:sp>
    </p:spTree>
    <p:extLst>
      <p:ext uri="{BB962C8B-B14F-4D97-AF65-F5344CB8AC3E}">
        <p14:creationId xmlns:p14="http://schemas.microsoft.com/office/powerpoint/2010/main" val="28615247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1461" y="621479"/>
            <a:ext cx="8686800" cy="530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GB" dirty="0"/>
              <a:t>Young people’s  voices</a:t>
            </a:r>
          </a:p>
        </p:txBody>
      </p:sp>
    </p:spTree>
    <p:extLst>
      <p:ext uri="{BB962C8B-B14F-4D97-AF65-F5344CB8AC3E}">
        <p14:creationId xmlns:p14="http://schemas.microsoft.com/office/powerpoint/2010/main" val="41098767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Young people’s  voices</a:t>
            </a:r>
            <a:endParaRPr lang="en-GB" dirty="0"/>
          </a:p>
        </p:txBody>
      </p:sp>
      <p:sp>
        <p:nvSpPr>
          <p:cNvPr id="3" name="Content Placeholder 2"/>
          <p:cNvSpPr>
            <a:spLocks noGrp="1"/>
          </p:cNvSpPr>
          <p:nvPr>
            <p:ph idx="1"/>
          </p:nvPr>
        </p:nvSpPr>
        <p:spPr>
          <a:xfrm>
            <a:off x="249382" y="960699"/>
            <a:ext cx="8778240" cy="5968538"/>
          </a:xfrm>
        </p:spPr>
        <p:txBody>
          <a:bodyPr/>
          <a:lstStyle/>
          <a:p>
            <a:r>
              <a:rPr lang="en-GB" sz="2400" dirty="0" smtClean="0"/>
              <a:t>“I first came out as trans at the age of 14.  I’d told a few of my school friends but the first teacher I told was someone in pastoral support.  She didn’t really know how to react so gave me various fliers for Allsorts, who were really helpful in further educating my school and helping me feel as comfortable as possible in coming out and existing as trans within school.  </a:t>
            </a:r>
          </a:p>
          <a:p>
            <a:endParaRPr lang="en-GB" sz="2400" dirty="0" smtClean="0"/>
          </a:p>
          <a:p>
            <a:r>
              <a:rPr lang="en-GB" sz="2400" dirty="0" smtClean="0"/>
              <a:t>Overall </a:t>
            </a:r>
            <a:r>
              <a:rPr lang="en-GB" sz="2400" dirty="0"/>
              <a:t>I would say that my experience at school was really good, I felt safe in school and had enough confidence in myself and the support I had available to me, that the occasional question or comment usually didn’t faze me.  The biggest issue I really had was around toilets.  </a:t>
            </a:r>
          </a:p>
          <a:p>
            <a:endParaRPr lang="en-GB" sz="2800" dirty="0" smtClean="0"/>
          </a:p>
        </p:txBody>
      </p:sp>
    </p:spTree>
    <p:extLst>
      <p:ext uri="{BB962C8B-B14F-4D97-AF65-F5344CB8AC3E}">
        <p14:creationId xmlns:p14="http://schemas.microsoft.com/office/powerpoint/2010/main" val="26836737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Young people’s  </a:t>
            </a:r>
            <a:r>
              <a:rPr lang="en-GB" dirty="0" smtClean="0"/>
              <a:t>voices</a:t>
            </a:r>
            <a:endParaRPr lang="en-GB" dirty="0"/>
          </a:p>
        </p:txBody>
      </p:sp>
      <p:sp>
        <p:nvSpPr>
          <p:cNvPr id="3" name="Content Placeholder 2"/>
          <p:cNvSpPr>
            <a:spLocks noGrp="1"/>
          </p:cNvSpPr>
          <p:nvPr>
            <p:ph idx="1"/>
          </p:nvPr>
        </p:nvSpPr>
        <p:spPr>
          <a:xfrm>
            <a:off x="457200" y="808333"/>
            <a:ext cx="8503920" cy="5875100"/>
          </a:xfrm>
        </p:spPr>
        <p:txBody>
          <a:bodyPr/>
          <a:lstStyle/>
          <a:p>
            <a:r>
              <a:rPr lang="en-GB" sz="2400" dirty="0" smtClean="0"/>
              <a:t>I </a:t>
            </a:r>
            <a:r>
              <a:rPr lang="en-GB" sz="2400" dirty="0"/>
              <a:t>definitely didn’t want to use the girls’ toilets and I didn’t feel comfortable using the boys knowing that most of the people in there knew I was trans.  I was given permission to use either of the two accessible toilets but was often questioned by staff and students whenever I was spotted leaving them, which further illustrated the feeling that I shouldn't be using them as I'm not disabled.  </a:t>
            </a:r>
            <a:endParaRPr lang="en-GB" sz="2400" dirty="0" smtClean="0"/>
          </a:p>
          <a:p>
            <a:endParaRPr lang="en-GB" sz="2400" dirty="0" smtClean="0"/>
          </a:p>
          <a:p>
            <a:r>
              <a:rPr lang="en-GB" sz="2400" dirty="0" smtClean="0"/>
              <a:t>I </a:t>
            </a:r>
            <a:r>
              <a:rPr lang="en-GB" sz="2400" dirty="0"/>
              <a:t>also found it somewhat distressing when teachers would split students by gender, some of my teachers would put me with the boys without thinking, while others would try to avoid gendering me, or would ask me where I’d rather be.”</a:t>
            </a:r>
          </a:p>
          <a:p>
            <a:endParaRPr lang="en-GB" dirty="0"/>
          </a:p>
        </p:txBody>
      </p:sp>
    </p:spTree>
    <p:extLst>
      <p:ext uri="{BB962C8B-B14F-4D97-AF65-F5344CB8AC3E}">
        <p14:creationId xmlns:p14="http://schemas.microsoft.com/office/powerpoint/2010/main" val="10706673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937"/>
            <a:ext cx="8229600" cy="686061"/>
          </a:xfrm>
        </p:spPr>
        <p:txBody>
          <a:bodyPr/>
          <a:lstStyle/>
          <a:p>
            <a:r>
              <a:rPr lang="en-GB" dirty="0" smtClean="0"/>
              <a:t>Views of a parent of an 11 year old child</a:t>
            </a:r>
            <a:endParaRPr lang="en-GB" dirty="0"/>
          </a:p>
        </p:txBody>
      </p:sp>
      <p:sp>
        <p:nvSpPr>
          <p:cNvPr id="3" name="Content Placeholder 2"/>
          <p:cNvSpPr>
            <a:spLocks noGrp="1"/>
          </p:cNvSpPr>
          <p:nvPr>
            <p:ph idx="1"/>
          </p:nvPr>
        </p:nvSpPr>
        <p:spPr>
          <a:xfrm>
            <a:off x="457200" y="628190"/>
            <a:ext cx="8503920" cy="5589729"/>
          </a:xfrm>
        </p:spPr>
        <p:txBody>
          <a:bodyPr/>
          <a:lstStyle/>
          <a:p>
            <a:r>
              <a:rPr lang="en-GB" sz="2200" b="1" i="1" dirty="0"/>
              <a:t>Things they got right</a:t>
            </a:r>
            <a:r>
              <a:rPr lang="en-GB" sz="2200" i="1" dirty="0"/>
              <a:t>:</a:t>
            </a:r>
          </a:p>
          <a:p>
            <a:pPr marL="342900" indent="-342900">
              <a:buFont typeface="Arial" panose="020B0604020202020204" pitchFamily="34" charset="0"/>
              <a:buChar char="•"/>
            </a:pPr>
            <a:r>
              <a:rPr lang="en-US" sz="2200" dirty="0" smtClean="0"/>
              <a:t>They </a:t>
            </a:r>
            <a:r>
              <a:rPr lang="en-US" sz="2200" dirty="0"/>
              <a:t>allocated my child a safe person - he picked him himself, and that teacher </a:t>
            </a:r>
            <a:r>
              <a:rPr lang="en-US" sz="2200" dirty="0" smtClean="0"/>
              <a:t>has gone </a:t>
            </a:r>
            <a:r>
              <a:rPr lang="en-US" sz="2200" dirty="0"/>
              <a:t>out of his way to make my child’s experience a good one, and feel safe </a:t>
            </a:r>
            <a:r>
              <a:rPr lang="en-US" sz="2200" dirty="0" smtClean="0"/>
              <a:t>and </a:t>
            </a:r>
            <a:r>
              <a:rPr lang="en-GB" sz="2200" dirty="0" smtClean="0"/>
              <a:t>listened </a:t>
            </a:r>
            <a:r>
              <a:rPr lang="en-GB" sz="2200" dirty="0"/>
              <a:t>to.</a:t>
            </a:r>
          </a:p>
          <a:p>
            <a:pPr marL="342900" indent="-342900">
              <a:buFont typeface="Arial" panose="020B0604020202020204" pitchFamily="34" charset="0"/>
              <a:buChar char="•"/>
            </a:pPr>
            <a:r>
              <a:rPr lang="en-US" sz="2200" dirty="0" smtClean="0"/>
              <a:t>They offer </a:t>
            </a:r>
            <a:r>
              <a:rPr lang="en-US" sz="2200" dirty="0"/>
              <a:t>and </a:t>
            </a:r>
            <a:r>
              <a:rPr lang="en-US" sz="2200" dirty="0" smtClean="0"/>
              <a:t>provide </a:t>
            </a:r>
            <a:r>
              <a:rPr lang="en-US" sz="2200" dirty="0"/>
              <a:t>free counselling at the school.</a:t>
            </a:r>
          </a:p>
          <a:p>
            <a:pPr marL="342900" indent="-342900">
              <a:buFont typeface="Arial" panose="020B0604020202020204" pitchFamily="34" charset="0"/>
              <a:buChar char="•"/>
            </a:pPr>
            <a:r>
              <a:rPr lang="en-US" sz="2200" dirty="0" smtClean="0"/>
              <a:t>They </a:t>
            </a:r>
            <a:r>
              <a:rPr lang="en-US" sz="2200" dirty="0"/>
              <a:t>discuss sensitive topic subjects with him and me before they are taught </a:t>
            </a:r>
            <a:r>
              <a:rPr lang="en-US" sz="2200" dirty="0" smtClean="0"/>
              <a:t>i.e. </a:t>
            </a:r>
            <a:r>
              <a:rPr lang="en-GB" sz="2200" dirty="0" smtClean="0"/>
              <a:t>reproduction</a:t>
            </a:r>
            <a:r>
              <a:rPr lang="en-GB" sz="2200" dirty="0"/>
              <a:t>.</a:t>
            </a:r>
          </a:p>
          <a:p>
            <a:pPr marL="342900" indent="-342900">
              <a:buFont typeface="Arial" panose="020B0604020202020204" pitchFamily="34" charset="0"/>
              <a:buChar char="•"/>
            </a:pPr>
            <a:r>
              <a:rPr lang="en-US" sz="2200" dirty="0" smtClean="0"/>
              <a:t>They </a:t>
            </a:r>
            <a:r>
              <a:rPr lang="en-US" sz="2200" dirty="0"/>
              <a:t>dealt with any bullying or gossipy moments immediately.</a:t>
            </a:r>
          </a:p>
          <a:p>
            <a:pPr marL="342900" indent="-342900">
              <a:buFont typeface="Arial" panose="020B0604020202020204" pitchFamily="34" charset="0"/>
              <a:buChar char="•"/>
            </a:pPr>
            <a:r>
              <a:rPr lang="en-US" sz="2200" dirty="0" smtClean="0"/>
              <a:t>They </a:t>
            </a:r>
            <a:r>
              <a:rPr lang="en-US" sz="2200" dirty="0"/>
              <a:t>encouraged my child to get involved in a lot of after school clubs, </a:t>
            </a:r>
            <a:r>
              <a:rPr lang="en-US" sz="2200" dirty="0" smtClean="0"/>
              <a:t>particularly dance </a:t>
            </a:r>
            <a:r>
              <a:rPr lang="en-US" sz="2200" dirty="0"/>
              <a:t>and singing - this has helped him make friends with other year groups </a:t>
            </a:r>
            <a:r>
              <a:rPr lang="en-US" sz="2200" dirty="0" smtClean="0"/>
              <a:t>and </a:t>
            </a:r>
            <a:r>
              <a:rPr lang="en-GB" sz="2200" dirty="0" smtClean="0"/>
              <a:t>created </a:t>
            </a:r>
            <a:r>
              <a:rPr lang="en-GB" sz="2200" dirty="0"/>
              <a:t>a strong network.</a:t>
            </a:r>
          </a:p>
          <a:p>
            <a:pPr marL="342900" indent="-342900">
              <a:buFont typeface="Arial" panose="020B0604020202020204" pitchFamily="34" charset="0"/>
              <a:buChar char="•"/>
            </a:pPr>
            <a:r>
              <a:rPr lang="en-US" sz="2200" dirty="0" smtClean="0"/>
              <a:t>They </a:t>
            </a:r>
            <a:r>
              <a:rPr lang="en-US" sz="2200" dirty="0"/>
              <a:t>had Allsorts in to deliver workshops to his year group.</a:t>
            </a:r>
          </a:p>
          <a:p>
            <a:pPr marL="342900" indent="-342900">
              <a:buFont typeface="Arial" panose="020B0604020202020204" pitchFamily="34" charset="0"/>
              <a:buChar char="•"/>
            </a:pPr>
            <a:r>
              <a:rPr lang="en-US" sz="2200" dirty="0" smtClean="0"/>
              <a:t>His </a:t>
            </a:r>
            <a:r>
              <a:rPr lang="en-US" sz="2200" dirty="0"/>
              <a:t>form teacher always responds to my emails or calls if I am worried </a:t>
            </a:r>
            <a:r>
              <a:rPr lang="en-US" sz="2200" dirty="0" smtClean="0"/>
              <a:t>about anything</a:t>
            </a:r>
            <a:r>
              <a:rPr lang="en-US" sz="2200" dirty="0"/>
              <a:t>; we meet termly to talk about how things are going.</a:t>
            </a:r>
            <a:endParaRPr lang="en-GB" sz="2200" dirty="0"/>
          </a:p>
        </p:txBody>
      </p:sp>
    </p:spTree>
    <p:extLst>
      <p:ext uri="{BB962C8B-B14F-4D97-AF65-F5344CB8AC3E}">
        <p14:creationId xmlns:p14="http://schemas.microsoft.com/office/powerpoint/2010/main" val="28744798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Views of a parent of an 11 year old child</a:t>
            </a:r>
            <a:endParaRPr lang="en-GB" dirty="0"/>
          </a:p>
        </p:txBody>
      </p:sp>
      <p:sp>
        <p:nvSpPr>
          <p:cNvPr id="3" name="Content Placeholder 2"/>
          <p:cNvSpPr>
            <a:spLocks noGrp="1"/>
          </p:cNvSpPr>
          <p:nvPr>
            <p:ph idx="1"/>
          </p:nvPr>
        </p:nvSpPr>
        <p:spPr/>
        <p:txBody>
          <a:bodyPr/>
          <a:lstStyle/>
          <a:p>
            <a:r>
              <a:rPr lang="en-GB" sz="2400" b="1" i="1" dirty="0"/>
              <a:t>Things not so right:</a:t>
            </a:r>
          </a:p>
          <a:p>
            <a:pPr marL="342900" indent="-342900">
              <a:buFont typeface="Arial" panose="020B0604020202020204" pitchFamily="34" charset="0"/>
              <a:buChar char="•"/>
            </a:pPr>
            <a:r>
              <a:rPr lang="en-US" sz="2400" dirty="0" smtClean="0"/>
              <a:t>He </a:t>
            </a:r>
            <a:r>
              <a:rPr lang="en-US" sz="2400" dirty="0"/>
              <a:t>has access to an accessible toilet which he feels is too conspicuous, so </a:t>
            </a:r>
            <a:r>
              <a:rPr lang="en-US" sz="2400" dirty="0" smtClean="0"/>
              <a:t>he doesn't </a:t>
            </a:r>
            <a:r>
              <a:rPr lang="en-US" sz="2400" dirty="0"/>
              <a:t>go to the toilet at all - ever!</a:t>
            </a:r>
          </a:p>
          <a:p>
            <a:pPr marL="342900" indent="-342900">
              <a:buFont typeface="Arial" panose="020B0604020202020204" pitchFamily="34" charset="0"/>
              <a:buChar char="•"/>
            </a:pPr>
            <a:r>
              <a:rPr lang="en-US" sz="2400" dirty="0" smtClean="0"/>
              <a:t>His </a:t>
            </a:r>
            <a:r>
              <a:rPr lang="en-US" sz="2400" dirty="0"/>
              <a:t>old primary still have photos of him on their website of him as a girl, </a:t>
            </a:r>
            <a:r>
              <a:rPr lang="en-US" sz="2400" dirty="0" smtClean="0"/>
              <a:t>despite repeatedly </a:t>
            </a:r>
            <a:r>
              <a:rPr lang="en-US" sz="2400" dirty="0"/>
              <a:t>asking them to take it down.</a:t>
            </a:r>
          </a:p>
          <a:p>
            <a:pPr marL="342900" indent="-342900">
              <a:buFont typeface="Arial" panose="020B0604020202020204" pitchFamily="34" charset="0"/>
              <a:buChar char="•"/>
            </a:pPr>
            <a:r>
              <a:rPr lang="en-US" sz="2400" dirty="0" smtClean="0"/>
              <a:t>Not </a:t>
            </a:r>
            <a:r>
              <a:rPr lang="en-US" sz="2400" dirty="0"/>
              <a:t>all teachers are understanding.</a:t>
            </a:r>
          </a:p>
          <a:p>
            <a:pPr marL="342900" indent="-342900">
              <a:buFont typeface="Arial" panose="020B0604020202020204" pitchFamily="34" charset="0"/>
              <a:buChar char="•"/>
            </a:pPr>
            <a:r>
              <a:rPr lang="en-US" sz="2400" dirty="0" smtClean="0"/>
              <a:t>They </a:t>
            </a:r>
            <a:r>
              <a:rPr lang="en-US" sz="2400" dirty="0"/>
              <a:t>haven’t done training or workshops with all pupils so a lot of </a:t>
            </a:r>
            <a:r>
              <a:rPr lang="en-US" sz="2400" dirty="0" smtClean="0"/>
              <a:t>misunderstanding is </a:t>
            </a:r>
            <a:r>
              <a:rPr lang="en-US" sz="2400" dirty="0"/>
              <a:t>still evident across the school.</a:t>
            </a:r>
          </a:p>
          <a:p>
            <a:pPr marL="342900" indent="-342900">
              <a:buFont typeface="Arial" panose="020B0604020202020204" pitchFamily="34" charset="0"/>
              <a:buChar char="•"/>
            </a:pPr>
            <a:r>
              <a:rPr lang="en-US" sz="2400" dirty="0" smtClean="0"/>
              <a:t>There </a:t>
            </a:r>
            <a:r>
              <a:rPr lang="en-US" sz="2400" dirty="0"/>
              <a:t>is no LGBT support group in school.</a:t>
            </a:r>
            <a:endParaRPr lang="en-GB" sz="2400" dirty="0"/>
          </a:p>
        </p:txBody>
      </p:sp>
    </p:spTree>
    <p:extLst>
      <p:ext uri="{BB962C8B-B14F-4D97-AF65-F5344CB8AC3E}">
        <p14:creationId xmlns:p14="http://schemas.microsoft.com/office/powerpoint/2010/main" val="18831139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 what can schools do?</a:t>
            </a:r>
            <a:endParaRPr lang="en-GB" dirty="0"/>
          </a:p>
        </p:txBody>
      </p:sp>
      <p:sp>
        <p:nvSpPr>
          <p:cNvPr id="3" name="Content Placeholder 2"/>
          <p:cNvSpPr>
            <a:spLocks noGrp="1"/>
          </p:cNvSpPr>
          <p:nvPr>
            <p:ph idx="1"/>
          </p:nvPr>
        </p:nvSpPr>
        <p:spPr/>
        <p:txBody>
          <a:bodyPr/>
          <a:lstStyle/>
          <a:p>
            <a:r>
              <a:rPr lang="en-GB" sz="3200" dirty="0" smtClean="0"/>
              <a:t>Promote a sense of belonging for all:</a:t>
            </a:r>
          </a:p>
          <a:p>
            <a:endParaRPr lang="en-GB" sz="3200" dirty="0" smtClean="0"/>
          </a:p>
          <a:p>
            <a:r>
              <a:rPr lang="en-GB" sz="3200" dirty="0">
                <a:solidFill>
                  <a:schemeClr val="bg2">
                    <a:lumMod val="25000"/>
                  </a:schemeClr>
                </a:solidFill>
              </a:rPr>
              <a:t>“Belonging means acceptance as a member or part of a group... a sense of belonging is a human need, just like the need for food and shelter.”	(Hall, 2014) </a:t>
            </a:r>
          </a:p>
          <a:p>
            <a:endParaRPr lang="en-GB" dirty="0"/>
          </a:p>
        </p:txBody>
      </p:sp>
    </p:spTree>
    <p:extLst>
      <p:ext uri="{BB962C8B-B14F-4D97-AF65-F5344CB8AC3E}">
        <p14:creationId xmlns:p14="http://schemas.microsoft.com/office/powerpoint/2010/main" val="3140158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Sense of Belonging</a:t>
            </a:r>
            <a:endParaRPr lang="en-GB" dirty="0"/>
          </a:p>
        </p:txBody>
      </p:sp>
      <p:sp>
        <p:nvSpPr>
          <p:cNvPr id="3" name="Content Placeholder 2"/>
          <p:cNvSpPr>
            <a:spLocks noGrp="1"/>
          </p:cNvSpPr>
          <p:nvPr>
            <p:ph idx="1"/>
          </p:nvPr>
        </p:nvSpPr>
        <p:spPr/>
        <p:txBody>
          <a:bodyPr/>
          <a:lstStyle/>
          <a:p>
            <a:r>
              <a:rPr lang="en-GB" sz="2400" dirty="0">
                <a:solidFill>
                  <a:schemeClr val="bg2">
                    <a:lumMod val="25000"/>
                  </a:schemeClr>
                </a:solidFill>
              </a:rPr>
              <a:t>Albert (2003) proposes 3 C’s to creating a sense of </a:t>
            </a:r>
            <a:r>
              <a:rPr lang="en-GB" sz="2400" dirty="0" smtClean="0">
                <a:solidFill>
                  <a:schemeClr val="bg2">
                    <a:lumMod val="25000"/>
                  </a:schemeClr>
                </a:solidFill>
              </a:rPr>
              <a:t>belonging: </a:t>
            </a:r>
            <a:endParaRPr lang="en-GB" sz="2400" b="1" dirty="0">
              <a:solidFill>
                <a:schemeClr val="bg2">
                  <a:lumMod val="25000"/>
                </a:schemeClr>
              </a:solidFill>
            </a:endParaRPr>
          </a:p>
          <a:p>
            <a:r>
              <a:rPr lang="en-GB" sz="2400" b="1" dirty="0" smtClean="0">
                <a:solidFill>
                  <a:schemeClr val="bg2">
                    <a:lumMod val="25000"/>
                  </a:schemeClr>
                </a:solidFill>
              </a:rPr>
              <a:t>1. Connect- </a:t>
            </a:r>
            <a:r>
              <a:rPr lang="en-GB" sz="2400" dirty="0" smtClean="0">
                <a:solidFill>
                  <a:schemeClr val="bg2">
                    <a:lumMod val="25000"/>
                  </a:schemeClr>
                </a:solidFill>
              </a:rPr>
              <a:t>Allow </a:t>
            </a:r>
            <a:r>
              <a:rPr lang="en-GB" sz="2400" dirty="0">
                <a:solidFill>
                  <a:schemeClr val="bg2">
                    <a:lumMod val="25000"/>
                  </a:schemeClr>
                </a:solidFill>
              </a:rPr>
              <a:t>pupils to connect with other pupils through cooperative </a:t>
            </a:r>
            <a:r>
              <a:rPr lang="en-GB" sz="2400" dirty="0" smtClean="0">
                <a:solidFill>
                  <a:schemeClr val="bg2">
                    <a:lumMod val="25000"/>
                  </a:schemeClr>
                </a:solidFill>
              </a:rPr>
              <a:t>learning. </a:t>
            </a:r>
          </a:p>
          <a:p>
            <a:endParaRPr lang="en-GB" sz="2400" dirty="0">
              <a:solidFill>
                <a:schemeClr val="bg2">
                  <a:lumMod val="25000"/>
                </a:schemeClr>
              </a:solidFill>
            </a:endParaRPr>
          </a:p>
          <a:p>
            <a:r>
              <a:rPr lang="en-GB" sz="2400" b="1" dirty="0" smtClean="0">
                <a:solidFill>
                  <a:schemeClr val="bg2">
                    <a:lumMod val="25000"/>
                  </a:schemeClr>
                </a:solidFill>
              </a:rPr>
              <a:t>2. Capable -</a:t>
            </a:r>
            <a:r>
              <a:rPr lang="en-GB" sz="2400" dirty="0" smtClean="0">
                <a:solidFill>
                  <a:schemeClr val="bg2">
                    <a:lumMod val="25000"/>
                  </a:schemeClr>
                </a:solidFill>
              </a:rPr>
              <a:t>Help </a:t>
            </a:r>
            <a:r>
              <a:rPr lang="en-GB" sz="2400" dirty="0">
                <a:solidFill>
                  <a:schemeClr val="bg2">
                    <a:lumMod val="25000"/>
                  </a:schemeClr>
                </a:solidFill>
              </a:rPr>
              <a:t>pupils feel capable </a:t>
            </a:r>
            <a:r>
              <a:rPr lang="en-GB" sz="2400" dirty="0" smtClean="0">
                <a:solidFill>
                  <a:schemeClr val="bg2">
                    <a:lumMod val="25000"/>
                  </a:schemeClr>
                </a:solidFill>
              </a:rPr>
              <a:t>by providing: </a:t>
            </a:r>
            <a:r>
              <a:rPr lang="en-GB" sz="2400" dirty="0">
                <a:solidFill>
                  <a:schemeClr val="bg2">
                    <a:lumMod val="25000"/>
                  </a:schemeClr>
                </a:solidFill>
              </a:rPr>
              <a:t/>
            </a:r>
            <a:br>
              <a:rPr lang="en-GB" sz="2400" dirty="0">
                <a:solidFill>
                  <a:schemeClr val="bg2">
                    <a:lumMod val="25000"/>
                  </a:schemeClr>
                </a:solidFill>
              </a:rPr>
            </a:br>
            <a:r>
              <a:rPr lang="en-GB" sz="2400" dirty="0" smtClean="0">
                <a:solidFill>
                  <a:schemeClr val="bg2">
                    <a:lumMod val="25000"/>
                  </a:schemeClr>
                </a:solidFill>
              </a:rPr>
              <a:t>- differentiated tasks but not always being grouped by ability</a:t>
            </a:r>
            <a:r>
              <a:rPr lang="en-GB" sz="2400" dirty="0">
                <a:solidFill>
                  <a:schemeClr val="bg2">
                    <a:lumMod val="25000"/>
                  </a:schemeClr>
                </a:solidFill>
              </a:rPr>
              <a:t/>
            </a:r>
            <a:br>
              <a:rPr lang="en-GB" sz="2400" dirty="0">
                <a:solidFill>
                  <a:schemeClr val="bg2">
                    <a:lumMod val="25000"/>
                  </a:schemeClr>
                </a:solidFill>
              </a:rPr>
            </a:br>
            <a:r>
              <a:rPr lang="en-GB" sz="2400" dirty="0" smtClean="0">
                <a:solidFill>
                  <a:schemeClr val="bg2">
                    <a:lumMod val="25000"/>
                  </a:schemeClr>
                </a:solidFill>
              </a:rPr>
              <a:t>- opportunities </a:t>
            </a:r>
            <a:r>
              <a:rPr lang="en-GB" sz="2400" dirty="0">
                <a:solidFill>
                  <a:schemeClr val="bg2">
                    <a:lumMod val="25000"/>
                  </a:schemeClr>
                </a:solidFill>
              </a:rPr>
              <a:t>to </a:t>
            </a:r>
            <a:r>
              <a:rPr lang="en-GB" sz="2400" dirty="0" smtClean="0">
                <a:solidFill>
                  <a:schemeClr val="bg2">
                    <a:lumMod val="25000"/>
                  </a:schemeClr>
                </a:solidFill>
              </a:rPr>
              <a:t>succeed</a:t>
            </a:r>
          </a:p>
          <a:p>
            <a:endParaRPr lang="en-GB" sz="2400" dirty="0" smtClean="0">
              <a:solidFill>
                <a:schemeClr val="bg2">
                  <a:lumMod val="25000"/>
                </a:schemeClr>
              </a:solidFill>
            </a:endParaRPr>
          </a:p>
          <a:p>
            <a:r>
              <a:rPr lang="en-GB" sz="2400" b="1" dirty="0" smtClean="0">
                <a:solidFill>
                  <a:schemeClr val="bg2">
                    <a:lumMod val="25000"/>
                  </a:schemeClr>
                </a:solidFill>
              </a:rPr>
              <a:t>3. Contribute - </a:t>
            </a:r>
            <a:r>
              <a:rPr lang="en-GB" sz="2400" dirty="0" smtClean="0">
                <a:solidFill>
                  <a:schemeClr val="bg2">
                    <a:lumMod val="25000"/>
                  </a:schemeClr>
                </a:solidFill>
              </a:rPr>
              <a:t>Pupils </a:t>
            </a:r>
            <a:r>
              <a:rPr lang="en-GB" sz="2400" dirty="0">
                <a:solidFill>
                  <a:schemeClr val="bg2">
                    <a:lumMod val="25000"/>
                  </a:schemeClr>
                </a:solidFill>
              </a:rPr>
              <a:t>need the opportunity to contribute to </a:t>
            </a:r>
            <a:r>
              <a:rPr lang="en-GB" sz="2400" dirty="0" smtClean="0">
                <a:solidFill>
                  <a:schemeClr val="bg2">
                    <a:lumMod val="25000"/>
                  </a:schemeClr>
                </a:solidFill>
              </a:rPr>
              <a:t>the school community by being allocated duties/tasks in </a:t>
            </a:r>
            <a:r>
              <a:rPr lang="en-GB" sz="2400" dirty="0">
                <a:solidFill>
                  <a:schemeClr val="bg2">
                    <a:lumMod val="25000"/>
                  </a:schemeClr>
                </a:solidFill>
              </a:rPr>
              <a:t>order to feel valued </a:t>
            </a:r>
          </a:p>
          <a:p>
            <a:endParaRPr lang="en-GB" sz="2400" dirty="0"/>
          </a:p>
        </p:txBody>
      </p:sp>
    </p:spTree>
    <p:extLst>
      <p:ext uri="{BB962C8B-B14F-4D97-AF65-F5344CB8AC3E}">
        <p14:creationId xmlns:p14="http://schemas.microsoft.com/office/powerpoint/2010/main" val="1751203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algn="ctr"/>
            <a:r>
              <a:rPr lang="en-GB" sz="4000" dirty="0" smtClean="0"/>
              <a:t>“</a:t>
            </a:r>
            <a:r>
              <a:rPr lang="en-GB" sz="4000" i="1" dirty="0" smtClean="0"/>
              <a:t>No-one is a wholly pink butterfly or a blue car. We are all, to varying degrees, purple spaceship onesies</a:t>
            </a:r>
            <a:r>
              <a:rPr lang="en-GB" sz="4000" dirty="0" smtClean="0"/>
              <a:t>.”</a:t>
            </a:r>
          </a:p>
          <a:p>
            <a:endParaRPr lang="en-GB" sz="2800" dirty="0" smtClean="0"/>
          </a:p>
          <a:p>
            <a:r>
              <a:rPr lang="en-GB" sz="2800" dirty="0" smtClean="0"/>
              <a:t>Hadley Freeman</a:t>
            </a:r>
            <a:endParaRPr lang="en-GB" sz="2800" dirty="0"/>
          </a:p>
        </p:txBody>
      </p:sp>
    </p:spTree>
    <p:extLst>
      <p:ext uri="{BB962C8B-B14F-4D97-AF65-F5344CB8AC3E}">
        <p14:creationId xmlns:p14="http://schemas.microsoft.com/office/powerpoint/2010/main" val="32681407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Creating a Sense of Belonging</a:t>
            </a:r>
            <a:endParaRPr lang="en-GB" dirty="0"/>
          </a:p>
        </p:txBody>
      </p:sp>
      <p:sp>
        <p:nvSpPr>
          <p:cNvPr id="3" name="Content Placeholder 2"/>
          <p:cNvSpPr>
            <a:spLocks noGrp="1"/>
          </p:cNvSpPr>
          <p:nvPr>
            <p:ph idx="1"/>
          </p:nvPr>
        </p:nvSpPr>
        <p:spPr>
          <a:xfrm>
            <a:off x="166255" y="960699"/>
            <a:ext cx="8761614" cy="4908086"/>
          </a:xfrm>
        </p:spPr>
        <p:txBody>
          <a:bodyPr/>
          <a:lstStyle/>
          <a:p>
            <a:pPr marL="342900" indent="-342900">
              <a:buFont typeface="Arial" panose="020B0604020202020204" pitchFamily="34" charset="0"/>
              <a:buChar char="•"/>
            </a:pPr>
            <a:r>
              <a:rPr lang="en-GB" sz="2600" dirty="0" smtClean="0">
                <a:solidFill>
                  <a:schemeClr val="bg2">
                    <a:lumMod val="25000"/>
                  </a:schemeClr>
                </a:solidFill>
              </a:rPr>
              <a:t>Enable </a:t>
            </a:r>
            <a:r>
              <a:rPr lang="en-GB" sz="2600" dirty="0" err="1" smtClean="0">
                <a:solidFill>
                  <a:schemeClr val="bg2">
                    <a:lumMod val="25000"/>
                  </a:schemeClr>
                </a:solidFill>
              </a:rPr>
              <a:t>cyp</a:t>
            </a:r>
            <a:r>
              <a:rPr lang="en-GB" sz="2600" dirty="0" smtClean="0">
                <a:solidFill>
                  <a:schemeClr val="bg2">
                    <a:lumMod val="25000"/>
                  </a:schemeClr>
                </a:solidFill>
              </a:rPr>
              <a:t> to create a common </a:t>
            </a:r>
            <a:r>
              <a:rPr lang="en-GB" sz="2600" dirty="0">
                <a:solidFill>
                  <a:schemeClr val="bg2">
                    <a:lumMod val="25000"/>
                  </a:schemeClr>
                </a:solidFill>
              </a:rPr>
              <a:t>vision and </a:t>
            </a:r>
            <a:r>
              <a:rPr lang="en-GB" sz="2600" dirty="0" smtClean="0">
                <a:solidFill>
                  <a:schemeClr val="bg2">
                    <a:lumMod val="25000"/>
                  </a:schemeClr>
                </a:solidFill>
              </a:rPr>
              <a:t>work towards common goals for the school. </a:t>
            </a:r>
            <a:endParaRPr lang="en-GB" sz="2600" dirty="0">
              <a:solidFill>
                <a:schemeClr val="bg2">
                  <a:lumMod val="25000"/>
                </a:schemeClr>
              </a:solidFill>
            </a:endParaRPr>
          </a:p>
          <a:p>
            <a:pPr marL="342900" indent="-342900">
              <a:buFont typeface="Arial" panose="020B0604020202020204" pitchFamily="34" charset="0"/>
              <a:buChar char="•"/>
            </a:pPr>
            <a:r>
              <a:rPr lang="en-GB" sz="2600" dirty="0" smtClean="0">
                <a:solidFill>
                  <a:schemeClr val="bg2">
                    <a:lumMod val="25000"/>
                  </a:schemeClr>
                </a:solidFill>
              </a:rPr>
              <a:t>Talk openly about diversity </a:t>
            </a:r>
            <a:r>
              <a:rPr lang="en-GB" sz="2600" dirty="0">
                <a:solidFill>
                  <a:schemeClr val="bg2">
                    <a:lumMod val="25000"/>
                  </a:schemeClr>
                </a:solidFill>
              </a:rPr>
              <a:t>of </a:t>
            </a:r>
            <a:r>
              <a:rPr lang="en-GB" sz="2600" dirty="0" smtClean="0">
                <a:solidFill>
                  <a:schemeClr val="bg2">
                    <a:lumMod val="25000"/>
                  </a:schemeClr>
                </a:solidFill>
              </a:rPr>
              <a:t>individuals’ </a:t>
            </a:r>
            <a:r>
              <a:rPr lang="en-GB" sz="2600" dirty="0">
                <a:solidFill>
                  <a:schemeClr val="bg2">
                    <a:lumMod val="25000"/>
                  </a:schemeClr>
                </a:solidFill>
              </a:rPr>
              <a:t>backgrounds </a:t>
            </a:r>
            <a:r>
              <a:rPr lang="en-GB" sz="2600" dirty="0" smtClean="0">
                <a:solidFill>
                  <a:schemeClr val="bg2">
                    <a:lumMod val="25000"/>
                  </a:schemeClr>
                </a:solidFill>
              </a:rPr>
              <a:t>and circumstances. Have discussions to challenge stereotypes, recognise commonalities and promote critical thinking skills.</a:t>
            </a:r>
          </a:p>
          <a:p>
            <a:pPr marL="342900" indent="-342900">
              <a:buFont typeface="Arial" panose="020B0604020202020204" pitchFamily="34" charset="0"/>
              <a:buChar char="•"/>
            </a:pPr>
            <a:r>
              <a:rPr lang="en-GB" sz="2600" dirty="0" smtClean="0">
                <a:solidFill>
                  <a:schemeClr val="bg2">
                    <a:lumMod val="25000"/>
                  </a:schemeClr>
                </a:solidFill>
              </a:rPr>
              <a:t>Promote positive </a:t>
            </a:r>
            <a:r>
              <a:rPr lang="en-GB" sz="2600" dirty="0">
                <a:solidFill>
                  <a:schemeClr val="bg2">
                    <a:lumMod val="25000"/>
                  </a:schemeClr>
                </a:solidFill>
              </a:rPr>
              <a:t>relationships </a:t>
            </a:r>
            <a:r>
              <a:rPr lang="en-GB" sz="2600" dirty="0" smtClean="0">
                <a:solidFill>
                  <a:schemeClr val="bg2">
                    <a:lumMod val="25000"/>
                  </a:schemeClr>
                </a:solidFill>
              </a:rPr>
              <a:t>between different groups by enabling co-working towards community projects to enable feelings of contributing to the school community together.</a:t>
            </a:r>
          </a:p>
          <a:p>
            <a:pPr marL="342900" indent="-342900">
              <a:buFont typeface="Arial" panose="020B0604020202020204" pitchFamily="34" charset="0"/>
              <a:buChar char="•"/>
            </a:pPr>
            <a:r>
              <a:rPr lang="en-US" sz="2600" dirty="0" smtClean="0"/>
              <a:t>Enable </a:t>
            </a:r>
            <a:r>
              <a:rPr lang="en-US" sz="2600" dirty="0" err="1" smtClean="0"/>
              <a:t>cyp</a:t>
            </a:r>
            <a:r>
              <a:rPr lang="en-US" sz="2600" dirty="0" smtClean="0"/>
              <a:t> to talk to each other about their differences and  take on </a:t>
            </a:r>
            <a:r>
              <a:rPr lang="en-US" sz="2600" dirty="0"/>
              <a:t>caring and nurturing roles from a very young </a:t>
            </a:r>
            <a:r>
              <a:rPr lang="en-US" sz="2600" dirty="0" smtClean="0"/>
              <a:t>age.</a:t>
            </a:r>
            <a:endParaRPr lang="en-US" sz="2600" dirty="0"/>
          </a:p>
        </p:txBody>
      </p:sp>
    </p:spTree>
    <p:extLst>
      <p:ext uri="{BB962C8B-B14F-4D97-AF65-F5344CB8AC3E}">
        <p14:creationId xmlns:p14="http://schemas.microsoft.com/office/powerpoint/2010/main" val="38218273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Creating an ethos of acceptance of all  </a:t>
            </a:r>
            <a:endParaRPr lang="en-GB" dirty="0"/>
          </a:p>
        </p:txBody>
      </p:sp>
      <p:sp>
        <p:nvSpPr>
          <p:cNvPr id="3" name="Content Placeholder 2"/>
          <p:cNvSpPr>
            <a:spLocks noGrp="1"/>
          </p:cNvSpPr>
          <p:nvPr>
            <p:ph idx="1"/>
          </p:nvPr>
        </p:nvSpPr>
        <p:spPr/>
        <p:txBody>
          <a:bodyPr/>
          <a:lstStyle/>
          <a:p>
            <a:endParaRPr lang="en-US" sz="2400" dirty="0" smtClean="0"/>
          </a:p>
          <a:p>
            <a:r>
              <a:rPr lang="en-US" sz="2400" dirty="0" smtClean="0"/>
              <a:t>The </a:t>
            </a:r>
            <a:r>
              <a:rPr lang="en-US" sz="2400" dirty="0"/>
              <a:t>more supportive and accommodating staff are of a child or young person expressing their non-binary Gender Identity, then the more accepting peers are likely to be, remembering that </a:t>
            </a:r>
            <a:r>
              <a:rPr lang="en-US" sz="2400" dirty="0" smtClean="0"/>
              <a:t>as adults we are always </a:t>
            </a:r>
            <a:r>
              <a:rPr lang="en-US" sz="2400" dirty="0"/>
              <a:t>modelling for them. </a:t>
            </a:r>
            <a:endParaRPr lang="en-US" sz="2400" dirty="0" smtClean="0"/>
          </a:p>
          <a:p>
            <a:endParaRPr lang="en-US" sz="2400" dirty="0" smtClean="0"/>
          </a:p>
          <a:p>
            <a:r>
              <a:rPr lang="en-US" sz="2400" dirty="0" smtClean="0"/>
              <a:t>Promote discussions around the positives of ‘difference’ and of  being unique.  </a:t>
            </a:r>
          </a:p>
          <a:p>
            <a:endParaRPr lang="en-US" sz="2400" dirty="0"/>
          </a:p>
          <a:p>
            <a:r>
              <a:rPr lang="en-US" sz="2400" dirty="0" smtClean="0"/>
              <a:t>Need to encourage </a:t>
            </a:r>
            <a:r>
              <a:rPr lang="en-US" sz="2400" dirty="0" err="1" smtClean="0"/>
              <a:t>cyp</a:t>
            </a:r>
            <a:r>
              <a:rPr lang="en-US" sz="2400" dirty="0" smtClean="0"/>
              <a:t> taking on </a:t>
            </a:r>
            <a:r>
              <a:rPr lang="en-US" sz="2400" dirty="0"/>
              <a:t>caring and nurturing roles from a very young </a:t>
            </a:r>
            <a:r>
              <a:rPr lang="en-US" sz="2400" dirty="0" smtClean="0"/>
              <a:t>age.</a:t>
            </a:r>
            <a:endParaRPr lang="en-US" sz="2400" dirty="0"/>
          </a:p>
        </p:txBody>
      </p:sp>
    </p:spTree>
    <p:extLst>
      <p:ext uri="{BB962C8B-B14F-4D97-AF65-F5344CB8AC3E}">
        <p14:creationId xmlns:p14="http://schemas.microsoft.com/office/powerpoint/2010/main" val="26049126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cdermottheidi\AppData\Local\Microsoft\Windows\Temporary Internet Files\Content.Outlook\RGZ10V63\20171205_1223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26696" y="913525"/>
            <a:ext cx="6523419" cy="489256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424525">
            <a:off x="5443067" y="623006"/>
            <a:ext cx="3580880" cy="2312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65110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Teaching Critical Thinking Skills</a:t>
            </a:r>
            <a:endParaRPr lang="en-GB" dirty="0"/>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600" dirty="0" err="1" smtClean="0"/>
              <a:t>Cyp</a:t>
            </a:r>
            <a:r>
              <a:rPr lang="en-GB" sz="2600" dirty="0" smtClean="0"/>
              <a:t> who have poorer social interaction skills are more susceptible to coercion.</a:t>
            </a:r>
          </a:p>
          <a:p>
            <a:pPr marL="285750" indent="-285750">
              <a:buFont typeface="Wingdings" panose="05000000000000000000" pitchFamily="2" charset="2"/>
              <a:buChar char="§"/>
            </a:pPr>
            <a:r>
              <a:rPr lang="en-GB" sz="2600" dirty="0" smtClean="0"/>
              <a:t>We need to encourage </a:t>
            </a:r>
            <a:r>
              <a:rPr lang="en-GB" sz="2600" dirty="0" err="1" smtClean="0"/>
              <a:t>cyp</a:t>
            </a:r>
            <a:r>
              <a:rPr lang="en-GB" sz="2600" dirty="0" smtClean="0"/>
              <a:t> to question and challenge things they hear and see and encourage them to make decisions for themselves, not base them on what other people think they should do.</a:t>
            </a:r>
          </a:p>
          <a:p>
            <a:pPr marL="285750" indent="-285750">
              <a:buFont typeface="Arial" panose="020B0604020202020204" pitchFamily="34" charset="0"/>
              <a:buChar char="•"/>
            </a:pPr>
            <a:r>
              <a:rPr lang="en-GB" sz="2600" dirty="0" smtClean="0"/>
              <a:t>Critical thinking is increasingly being squeezed out of the curriculum, more of a focus on rote learning and teaching to tests.</a:t>
            </a:r>
          </a:p>
          <a:p>
            <a:endParaRPr lang="en-GB" sz="2600" dirty="0" smtClean="0"/>
          </a:p>
          <a:p>
            <a:pPr marL="285750" indent="-285750">
              <a:buFont typeface="Arial" panose="020B0604020202020204" pitchFamily="34" charset="0"/>
              <a:buChar char="•"/>
            </a:pPr>
            <a:endParaRPr lang="en-GB" sz="2600" dirty="0"/>
          </a:p>
        </p:txBody>
      </p:sp>
    </p:spTree>
    <p:extLst>
      <p:ext uri="{BB962C8B-B14F-4D97-AF65-F5344CB8AC3E}">
        <p14:creationId xmlns:p14="http://schemas.microsoft.com/office/powerpoint/2010/main" val="6003653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Happiness Activity</a:t>
            </a:r>
            <a:endParaRPr lang="en-GB" dirty="0"/>
          </a:p>
        </p:txBody>
      </p:sp>
      <p:sp>
        <p:nvSpPr>
          <p:cNvPr id="3" name="Content Placeholder 2"/>
          <p:cNvSpPr>
            <a:spLocks noGrp="1"/>
          </p:cNvSpPr>
          <p:nvPr>
            <p:ph idx="1"/>
          </p:nvPr>
        </p:nvSpPr>
        <p:spPr/>
        <p:txBody>
          <a:bodyPr/>
          <a:lstStyle/>
          <a:p>
            <a:r>
              <a:rPr lang="en-GB" sz="2800" dirty="0"/>
              <a:t>Children questioning their gender identity may feel less happy than we would like within the school setting.</a:t>
            </a:r>
          </a:p>
          <a:p>
            <a:endParaRPr lang="en-GB" sz="2800" dirty="0" smtClean="0"/>
          </a:p>
          <a:p>
            <a:r>
              <a:rPr lang="en-GB" sz="2800" dirty="0" smtClean="0"/>
              <a:t>This </a:t>
            </a:r>
            <a:r>
              <a:rPr lang="en-GB" sz="2800" dirty="0"/>
              <a:t>is a tool that can be used with </a:t>
            </a:r>
            <a:r>
              <a:rPr lang="en-GB" sz="2800" dirty="0" err="1"/>
              <a:t>cyp</a:t>
            </a:r>
            <a:r>
              <a:rPr lang="en-GB" sz="2800" dirty="0"/>
              <a:t> to elicit their views and to support planning to meet individual as well as organisational needs.</a:t>
            </a:r>
          </a:p>
          <a:p>
            <a:endParaRPr lang="en-GB" sz="2400" dirty="0"/>
          </a:p>
          <a:p>
            <a:endParaRPr lang="en-GB" sz="2400" dirty="0" smtClean="0"/>
          </a:p>
        </p:txBody>
      </p:sp>
    </p:spTree>
    <p:extLst>
      <p:ext uri="{BB962C8B-B14F-4D97-AF65-F5344CB8AC3E}">
        <p14:creationId xmlns:p14="http://schemas.microsoft.com/office/powerpoint/2010/main" val="1378774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Things to Consider: Grouping of </a:t>
            </a:r>
            <a:r>
              <a:rPr lang="en-GB" dirty="0" err="1" smtClean="0"/>
              <a:t>cyp</a:t>
            </a:r>
            <a:endParaRPr lang="en-GB" dirty="0"/>
          </a:p>
        </p:txBody>
      </p:sp>
      <p:sp>
        <p:nvSpPr>
          <p:cNvPr id="3" name="Content Placeholder 2"/>
          <p:cNvSpPr>
            <a:spLocks noGrp="1"/>
          </p:cNvSpPr>
          <p:nvPr>
            <p:ph idx="1"/>
          </p:nvPr>
        </p:nvSpPr>
        <p:spPr/>
        <p:txBody>
          <a:bodyPr/>
          <a:lstStyle/>
          <a:p>
            <a:r>
              <a:rPr lang="en-US" sz="2400" dirty="0" smtClean="0"/>
              <a:t>In schools we frequently need to organise students into groups and we often do this by gender e.g. lining </a:t>
            </a:r>
            <a:r>
              <a:rPr lang="en-US" sz="2400" dirty="0"/>
              <a:t>up to come in to school, taking part in competitions, choosing </a:t>
            </a:r>
            <a:r>
              <a:rPr lang="en-US" sz="2400" dirty="0" smtClean="0"/>
              <a:t>pupils </a:t>
            </a:r>
            <a:r>
              <a:rPr lang="en-US" sz="2400" dirty="0"/>
              <a:t>for special tasks (one boy and one girl), seating </a:t>
            </a:r>
            <a:r>
              <a:rPr lang="en-US" sz="2400" dirty="0" smtClean="0"/>
              <a:t>arrangements on school trips etc. </a:t>
            </a:r>
            <a:r>
              <a:rPr lang="en-US" sz="2400" dirty="0"/>
              <a:t>Moving away from these distinctions and </a:t>
            </a:r>
            <a:r>
              <a:rPr lang="en-US" sz="2400" dirty="0" smtClean="0"/>
              <a:t>grouping </a:t>
            </a:r>
            <a:r>
              <a:rPr lang="en-US" sz="2400" dirty="0" err="1" smtClean="0"/>
              <a:t>cyp</a:t>
            </a:r>
            <a:r>
              <a:rPr lang="en-US" sz="2400" dirty="0" smtClean="0"/>
              <a:t> in other ways </a:t>
            </a:r>
            <a:r>
              <a:rPr lang="en-US" sz="2400" dirty="0"/>
              <a:t>can significantly reduce </a:t>
            </a:r>
            <a:r>
              <a:rPr lang="en-US" sz="2400" dirty="0" smtClean="0"/>
              <a:t>the focus on gender difference. </a:t>
            </a:r>
          </a:p>
          <a:p>
            <a:endParaRPr lang="en-US" sz="2400" dirty="0" smtClean="0"/>
          </a:p>
          <a:p>
            <a:r>
              <a:rPr lang="en-US" sz="2400" dirty="0" smtClean="0"/>
              <a:t>In addition we can be </a:t>
            </a:r>
            <a:r>
              <a:rPr lang="en-US" sz="2400" dirty="0"/>
              <a:t>conscious of the language that we </a:t>
            </a:r>
            <a:r>
              <a:rPr lang="en-US" sz="2400" dirty="0" smtClean="0"/>
              <a:t>use to label groups e.g</a:t>
            </a:r>
            <a:r>
              <a:rPr lang="en-US" sz="2400" dirty="0"/>
              <a:t>. </a:t>
            </a:r>
            <a:r>
              <a:rPr lang="en-US" sz="2400" dirty="0" smtClean="0"/>
              <a:t>“Girls </a:t>
            </a:r>
            <a:r>
              <a:rPr lang="en-US" sz="2400" dirty="0"/>
              <a:t>can you please come over here” when referring to a group of females. </a:t>
            </a:r>
            <a:r>
              <a:rPr lang="en-US" sz="2400" dirty="0" smtClean="0"/>
              <a:t>Instead we could say, </a:t>
            </a:r>
            <a:r>
              <a:rPr lang="en-US" sz="2400" dirty="0"/>
              <a:t>“could </a:t>
            </a:r>
            <a:r>
              <a:rPr lang="en-US" sz="2400" dirty="0" smtClean="0"/>
              <a:t>x’s </a:t>
            </a:r>
            <a:r>
              <a:rPr lang="en-US" sz="2400" dirty="0"/>
              <a:t>group please come over here</a:t>
            </a:r>
            <a:r>
              <a:rPr lang="en-US" sz="2400" dirty="0" smtClean="0"/>
              <a:t>”. </a:t>
            </a:r>
            <a:endParaRPr lang="en-US" sz="2400" dirty="0"/>
          </a:p>
        </p:txBody>
      </p:sp>
    </p:spTree>
    <p:extLst>
      <p:ext uri="{BB962C8B-B14F-4D97-AF65-F5344CB8AC3E}">
        <p14:creationId xmlns:p14="http://schemas.microsoft.com/office/powerpoint/2010/main" val="14031100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Changing Names and Pronoun</a:t>
            </a:r>
            <a:endParaRPr lang="en-GB" dirty="0"/>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US" sz="2400" dirty="0" smtClean="0"/>
              <a:t>A </a:t>
            </a:r>
            <a:r>
              <a:rPr lang="en-US" sz="2400" dirty="0"/>
              <a:t>change of name and/or </a:t>
            </a:r>
            <a:r>
              <a:rPr lang="en-US" sz="2400" dirty="0" smtClean="0"/>
              <a:t>pronoun should </a:t>
            </a:r>
            <a:r>
              <a:rPr lang="en-US" sz="2400" dirty="0"/>
              <a:t>be respected and accommodated in school. </a:t>
            </a:r>
            <a:endParaRPr lang="en-US" sz="2400" dirty="0" smtClean="0"/>
          </a:p>
          <a:p>
            <a:pPr marL="342900" indent="-342900">
              <a:buFont typeface="Arial" panose="020B0604020202020204" pitchFamily="34" charset="0"/>
              <a:buChar char="•"/>
            </a:pPr>
            <a:r>
              <a:rPr lang="en-US" sz="2400" dirty="0" smtClean="0"/>
              <a:t>It </a:t>
            </a:r>
            <a:r>
              <a:rPr lang="en-US" sz="2400" dirty="0"/>
              <a:t>is advisable to contact </a:t>
            </a:r>
            <a:r>
              <a:rPr lang="en-US" sz="2400" dirty="0" smtClean="0"/>
              <a:t>exam boards to </a:t>
            </a:r>
            <a:r>
              <a:rPr lang="en-US" sz="2400" dirty="0"/>
              <a:t>ensure that </a:t>
            </a:r>
            <a:r>
              <a:rPr lang="en-US" sz="2400" dirty="0" smtClean="0"/>
              <a:t>certificates </a:t>
            </a:r>
            <a:r>
              <a:rPr lang="en-US" sz="2400" dirty="0"/>
              <a:t>are </a:t>
            </a:r>
            <a:r>
              <a:rPr lang="en-US" sz="2400" dirty="0" smtClean="0"/>
              <a:t>issued </a:t>
            </a:r>
            <a:r>
              <a:rPr lang="en-US" sz="2400" dirty="0"/>
              <a:t>in the preferred name of the young person. </a:t>
            </a:r>
          </a:p>
          <a:p>
            <a:pPr marL="342900" indent="-342900">
              <a:buFont typeface="Arial" panose="020B0604020202020204" pitchFamily="34" charset="0"/>
              <a:buChar char="•"/>
            </a:pPr>
            <a:r>
              <a:rPr lang="en-US" sz="2400" dirty="0"/>
              <a:t>It is possible for most documents to be changed to reflect the chosen name and/or gender identity of the young person. </a:t>
            </a:r>
            <a:endParaRPr lang="en-US" sz="2400" dirty="0" smtClean="0"/>
          </a:p>
          <a:p>
            <a:pPr marL="342900" indent="-342900">
              <a:buFont typeface="Arial" panose="020B0604020202020204" pitchFamily="34" charset="0"/>
              <a:buChar char="•"/>
            </a:pPr>
            <a:r>
              <a:rPr lang="en-US" sz="2400" dirty="0" smtClean="0"/>
              <a:t>Changing </a:t>
            </a:r>
            <a:r>
              <a:rPr lang="en-US" sz="2400" dirty="0"/>
              <a:t>details on a birth certificate is not possible until a Gender Recognition Certificate has been issued. For other official documents such as a passport it may be necessary for evidence of change of name to be produced</a:t>
            </a:r>
            <a:r>
              <a:rPr lang="en-US" sz="2400" dirty="0" smtClean="0"/>
              <a:t>. </a:t>
            </a:r>
            <a:endParaRPr lang="en-US" sz="2400" dirty="0"/>
          </a:p>
        </p:txBody>
      </p:sp>
    </p:spTree>
    <p:extLst>
      <p:ext uri="{BB962C8B-B14F-4D97-AF65-F5344CB8AC3E}">
        <p14:creationId xmlns:p14="http://schemas.microsoft.com/office/powerpoint/2010/main" val="408684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Discrimination</a:t>
            </a:r>
            <a:endParaRPr lang="en-GB" dirty="0"/>
          </a:p>
        </p:txBody>
      </p:sp>
      <p:sp>
        <p:nvSpPr>
          <p:cNvPr id="3" name="Content Placeholder 2"/>
          <p:cNvSpPr>
            <a:spLocks noGrp="1"/>
          </p:cNvSpPr>
          <p:nvPr>
            <p:ph idx="1"/>
          </p:nvPr>
        </p:nvSpPr>
        <p:spPr>
          <a:xfrm>
            <a:off x="457200" y="798022"/>
            <a:ext cx="8229600" cy="4742371"/>
          </a:xfrm>
        </p:spPr>
        <p:txBody>
          <a:bodyPr/>
          <a:lstStyle/>
          <a:p>
            <a:r>
              <a:rPr lang="en-US" sz="2200" dirty="0"/>
              <a:t>Schools need to make sure that </a:t>
            </a:r>
            <a:r>
              <a:rPr lang="en-US" sz="2200" dirty="0" smtClean="0"/>
              <a:t>transgender or trans variant pupils </a:t>
            </a:r>
            <a:r>
              <a:rPr lang="en-US" sz="2200" dirty="0"/>
              <a:t>are not singled out for different and less favourable treatment from that given to other pupils. </a:t>
            </a:r>
            <a:endParaRPr lang="en-US" sz="2200" dirty="0" smtClean="0"/>
          </a:p>
          <a:p>
            <a:r>
              <a:rPr lang="en-US" sz="2200" dirty="0" smtClean="0"/>
              <a:t>Examples </a:t>
            </a:r>
            <a:r>
              <a:rPr lang="en-US" sz="2200" dirty="0"/>
              <a:t>might include: </a:t>
            </a:r>
          </a:p>
          <a:p>
            <a:pPr marL="285750" indent="-285750">
              <a:buFont typeface="Arial" panose="020B0604020202020204" pitchFamily="34" charset="0"/>
              <a:buChar char="•"/>
            </a:pPr>
            <a:r>
              <a:rPr lang="en-US" sz="2200" dirty="0" smtClean="0"/>
              <a:t>An </a:t>
            </a:r>
            <a:r>
              <a:rPr lang="en-US" sz="2200" dirty="0"/>
              <a:t>inflexible school uniform rule which offers no “unisex” options such as trousers for girls; </a:t>
            </a:r>
          </a:p>
          <a:p>
            <a:pPr marL="285750" indent="-285750">
              <a:buFont typeface="Arial" panose="020B0604020202020204" pitchFamily="34" charset="0"/>
              <a:buChar char="•"/>
            </a:pPr>
            <a:r>
              <a:rPr lang="en-US" sz="2200" dirty="0"/>
              <a:t>F</a:t>
            </a:r>
            <a:r>
              <a:rPr lang="en-US" sz="2200" dirty="0" smtClean="0"/>
              <a:t>ailing </a:t>
            </a:r>
            <a:r>
              <a:rPr lang="en-US" sz="2200" dirty="0"/>
              <a:t>to provide appropriate changing facilities for a transgender pupil; </a:t>
            </a:r>
          </a:p>
          <a:p>
            <a:pPr marL="285750" indent="-285750">
              <a:buFont typeface="Arial" panose="020B0604020202020204" pitchFamily="34" charset="0"/>
              <a:buChar char="•"/>
            </a:pPr>
            <a:r>
              <a:rPr lang="en-US" sz="2200" dirty="0"/>
              <a:t>I</a:t>
            </a:r>
            <a:r>
              <a:rPr lang="en-US" sz="2200" dirty="0" smtClean="0"/>
              <a:t>f </a:t>
            </a:r>
            <a:r>
              <a:rPr lang="en-US" sz="2200" dirty="0"/>
              <a:t>a school treats bullying which relates to a protected ground less seriously than other forms of bullying – for example failing to protect a transgender pupil against bullying by classmates </a:t>
            </a:r>
          </a:p>
          <a:p>
            <a:r>
              <a:rPr lang="en-US" sz="2200" dirty="0" smtClean="0"/>
              <a:t>Intersex </a:t>
            </a:r>
            <a:r>
              <a:rPr lang="en-US" sz="2200" dirty="0"/>
              <a:t>people are not explicitly protected by the Act, but a person must not be discriminated against because of their gender or perceived gender. </a:t>
            </a:r>
            <a:endParaRPr lang="en-GB" sz="2200" dirty="0"/>
          </a:p>
        </p:txBody>
      </p:sp>
    </p:spTree>
    <p:extLst>
      <p:ext uri="{BB962C8B-B14F-4D97-AF65-F5344CB8AC3E}">
        <p14:creationId xmlns:p14="http://schemas.microsoft.com/office/powerpoint/2010/main" val="2438466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 Of Language</a:t>
            </a:r>
            <a:endParaRPr lang="en-GB" dirty="0"/>
          </a:p>
        </p:txBody>
      </p:sp>
      <p:sp>
        <p:nvSpPr>
          <p:cNvPr id="3" name="Content Placeholder 2"/>
          <p:cNvSpPr>
            <a:spLocks noGrp="1"/>
          </p:cNvSpPr>
          <p:nvPr>
            <p:ph idx="1"/>
          </p:nvPr>
        </p:nvSpPr>
        <p:spPr>
          <a:xfrm>
            <a:off x="249382" y="960699"/>
            <a:ext cx="8437418" cy="4558952"/>
          </a:xfrm>
        </p:spPr>
        <p:txBody>
          <a:bodyPr/>
          <a:lstStyle/>
          <a:p>
            <a:r>
              <a:rPr lang="en-US" sz="2400" dirty="0" smtClean="0"/>
              <a:t>Language </a:t>
            </a:r>
            <a:r>
              <a:rPr lang="en-US" sz="2400" dirty="0"/>
              <a:t>is crucially important in the message that we give out to others. </a:t>
            </a:r>
            <a:r>
              <a:rPr lang="en-US" sz="2400" dirty="0" smtClean="0"/>
              <a:t>Although </a:t>
            </a:r>
            <a:r>
              <a:rPr lang="en-US" sz="2400" dirty="0"/>
              <a:t>it can be confusing and require a great deal of self awareness and reflection to consider our own use of language it is fundamental to getting it right for children and young people expressing Gender Variance. </a:t>
            </a:r>
            <a:endParaRPr lang="en-US" sz="2400" dirty="0" smtClean="0"/>
          </a:p>
          <a:p>
            <a:endParaRPr lang="en-US" sz="2400" dirty="0"/>
          </a:p>
          <a:p>
            <a:r>
              <a:rPr lang="en-US" sz="2400" dirty="0" smtClean="0"/>
              <a:t>It </a:t>
            </a:r>
            <a:r>
              <a:rPr lang="en-US" sz="2400" dirty="0"/>
              <a:t>is important to ask each individual how they would like to be referred to. They may have a strong preference or they may prefer to be referred to by their name rather than a gender label. Also this may </a:t>
            </a:r>
            <a:r>
              <a:rPr lang="en-US" sz="2400" dirty="0" smtClean="0"/>
              <a:t>change, </a:t>
            </a:r>
            <a:r>
              <a:rPr lang="en-US" sz="2400" dirty="0"/>
              <a:t>so if there is uncertainty it is exceptionally important to check this out. </a:t>
            </a:r>
            <a:r>
              <a:rPr lang="en-US" sz="2400" dirty="0" smtClean="0"/>
              <a:t>It </a:t>
            </a:r>
            <a:r>
              <a:rPr lang="en-US" sz="2400" dirty="0"/>
              <a:t>is important to </a:t>
            </a:r>
            <a:r>
              <a:rPr lang="en-US" sz="2400" dirty="0" smtClean="0"/>
              <a:t>encourage the </a:t>
            </a:r>
            <a:r>
              <a:rPr lang="en-US" sz="2400" dirty="0" err="1" smtClean="0"/>
              <a:t>cyp</a:t>
            </a:r>
            <a:r>
              <a:rPr lang="en-US" sz="2400" dirty="0" smtClean="0"/>
              <a:t> to tell an adult if </a:t>
            </a:r>
            <a:r>
              <a:rPr lang="en-US" sz="2400" dirty="0"/>
              <a:t>any </a:t>
            </a:r>
            <a:r>
              <a:rPr lang="en-US" sz="2400" dirty="0" smtClean="0"/>
              <a:t> </a:t>
            </a:r>
            <a:r>
              <a:rPr lang="en-US" sz="2400" dirty="0"/>
              <a:t>language makes them </a:t>
            </a:r>
            <a:r>
              <a:rPr lang="en-US" sz="2400" dirty="0" smtClean="0"/>
              <a:t>uncomfortable. </a:t>
            </a:r>
            <a:endParaRPr lang="en-GB" sz="2400" dirty="0"/>
          </a:p>
          <a:p>
            <a:endParaRPr lang="en-GB" dirty="0"/>
          </a:p>
        </p:txBody>
      </p:sp>
    </p:spTree>
    <p:extLst>
      <p:ext uri="{BB962C8B-B14F-4D97-AF65-F5344CB8AC3E}">
        <p14:creationId xmlns:p14="http://schemas.microsoft.com/office/powerpoint/2010/main" val="3436258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 of Toilets and Changing Facilities</a:t>
            </a:r>
            <a:endParaRPr lang="en-GB" dirty="0"/>
          </a:p>
        </p:txBody>
      </p:sp>
      <p:sp>
        <p:nvSpPr>
          <p:cNvPr id="3" name="Content Placeholder 2"/>
          <p:cNvSpPr>
            <a:spLocks noGrp="1"/>
          </p:cNvSpPr>
          <p:nvPr>
            <p:ph idx="1"/>
          </p:nvPr>
        </p:nvSpPr>
        <p:spPr/>
        <p:txBody>
          <a:bodyPr/>
          <a:lstStyle/>
          <a:p>
            <a:r>
              <a:rPr lang="en-US" sz="2400" dirty="0" smtClean="0"/>
              <a:t>The </a:t>
            </a:r>
            <a:r>
              <a:rPr lang="en-US" sz="2400" dirty="0"/>
              <a:t>use of toilets and changing facilities typically cause the most amount of debate around the inclusion of young trans people</a:t>
            </a:r>
            <a:r>
              <a:rPr lang="en-US" sz="2400" dirty="0" smtClean="0"/>
              <a:t>. </a:t>
            </a:r>
            <a:r>
              <a:rPr lang="en-US" sz="2400" dirty="0"/>
              <a:t>Many </a:t>
            </a:r>
            <a:r>
              <a:rPr lang="en-US" sz="2400" dirty="0" err="1" smtClean="0"/>
              <a:t>cyp</a:t>
            </a:r>
            <a:r>
              <a:rPr lang="en-US" sz="2400" dirty="0" smtClean="0"/>
              <a:t> </a:t>
            </a:r>
            <a:r>
              <a:rPr lang="en-US" sz="2400" dirty="0"/>
              <a:t>choose to use the ‘accessible’ or disabled facilities as these are often unisex and make life easier. In these cases it may be appropriate to rename the </a:t>
            </a:r>
            <a:r>
              <a:rPr lang="en-US" sz="2400" dirty="0" smtClean="0"/>
              <a:t>facilities </a:t>
            </a:r>
            <a:r>
              <a:rPr lang="en-US" sz="2400" dirty="0"/>
              <a:t>to reduce the stigma of </a:t>
            </a:r>
            <a:r>
              <a:rPr lang="en-US" sz="2400" dirty="0" smtClean="0"/>
              <a:t>using these. </a:t>
            </a:r>
            <a:endParaRPr lang="en-US" sz="2400" dirty="0"/>
          </a:p>
          <a:p>
            <a:r>
              <a:rPr lang="en-US" sz="2400" dirty="0" smtClean="0"/>
              <a:t>  </a:t>
            </a:r>
            <a:endParaRPr lang="en-US" sz="2400" dirty="0"/>
          </a:p>
          <a:p>
            <a:r>
              <a:rPr lang="en-US" sz="2400" dirty="0"/>
              <a:t>Recommendations are that provisions should conduct an appropriate risk assessment and audit of facilities, and identify, consider and make any reasonable adjustments. Any situation should be discussed with young </a:t>
            </a:r>
            <a:r>
              <a:rPr lang="en-US" sz="2400" dirty="0" smtClean="0"/>
              <a:t>people. </a:t>
            </a:r>
            <a:endParaRPr lang="en-GB" sz="2400" dirty="0"/>
          </a:p>
        </p:txBody>
      </p:sp>
    </p:spTree>
    <p:extLst>
      <p:ext uri="{BB962C8B-B14F-4D97-AF65-F5344CB8AC3E}">
        <p14:creationId xmlns:p14="http://schemas.microsoft.com/office/powerpoint/2010/main" val="2082215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Outcomes:</a:t>
            </a:r>
            <a:endParaRPr lang="en-GB" dirty="0"/>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800" dirty="0" smtClean="0"/>
              <a:t>To develop understanding of how schools can support, inform, protect and enable children and young people questioning their gender identity to achieve their full potential</a:t>
            </a:r>
          </a:p>
          <a:p>
            <a:pPr marL="285750" indent="-285750">
              <a:buFont typeface="Arial" panose="020B0604020202020204" pitchFamily="34" charset="0"/>
              <a:buChar char="•"/>
            </a:pPr>
            <a:r>
              <a:rPr lang="en-GB" sz="2800" dirty="0" smtClean="0"/>
              <a:t>To understand how a whole school approach which focusses on celebrating difference and diversity can have a wide-ranging impact on all our children and young people</a:t>
            </a:r>
            <a:endParaRPr lang="en-GB" sz="2800" dirty="0"/>
          </a:p>
        </p:txBody>
      </p:sp>
    </p:spTree>
    <p:extLst>
      <p:ext uri="{BB962C8B-B14F-4D97-AF65-F5344CB8AC3E}">
        <p14:creationId xmlns:p14="http://schemas.microsoft.com/office/powerpoint/2010/main" val="20588975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School Trips and </a:t>
            </a:r>
            <a:r>
              <a:rPr lang="en-GB" dirty="0" err="1" smtClean="0"/>
              <a:t>Residentials</a:t>
            </a:r>
            <a:endParaRPr lang="en-GB" dirty="0"/>
          </a:p>
        </p:txBody>
      </p:sp>
      <p:sp>
        <p:nvSpPr>
          <p:cNvPr id="3" name="Content Placeholder 2"/>
          <p:cNvSpPr>
            <a:spLocks noGrp="1"/>
          </p:cNvSpPr>
          <p:nvPr>
            <p:ph idx="1"/>
          </p:nvPr>
        </p:nvSpPr>
        <p:spPr/>
        <p:txBody>
          <a:bodyPr/>
          <a:lstStyle/>
          <a:p>
            <a:r>
              <a:rPr lang="en-US" sz="2400" dirty="0" smtClean="0"/>
              <a:t>Issues </a:t>
            </a:r>
            <a:r>
              <a:rPr lang="en-US" sz="2400" dirty="0"/>
              <a:t>may arise around accommodation for overnight stays or residential trips. This must not mean that a child or young person cannot be included on the trip. Consideration should be given well in advance to any additional needs to ensure that the young person is fully included. </a:t>
            </a:r>
          </a:p>
          <a:p>
            <a:endParaRPr lang="en-US" sz="2400" dirty="0" smtClean="0"/>
          </a:p>
          <a:p>
            <a:r>
              <a:rPr lang="en-US" sz="2400" dirty="0" smtClean="0"/>
              <a:t>Sleeping </a:t>
            </a:r>
            <a:r>
              <a:rPr lang="en-US" sz="2400" dirty="0"/>
              <a:t>arrangements will need to be thought about before a trip is undertaken. It is possible that the student would prefer to have a separate room or discussion with selected peers and parents as appropriate to find a more inclusive solution </a:t>
            </a:r>
            <a:endParaRPr lang="en-GB" sz="2400" dirty="0"/>
          </a:p>
        </p:txBody>
      </p:sp>
    </p:spTree>
    <p:extLst>
      <p:ext uri="{BB962C8B-B14F-4D97-AF65-F5344CB8AC3E}">
        <p14:creationId xmlns:p14="http://schemas.microsoft.com/office/powerpoint/2010/main" val="14825646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School Uniform</a:t>
            </a:r>
            <a:endParaRPr lang="en-GB" dirty="0"/>
          </a:p>
        </p:txBody>
      </p:sp>
      <p:sp>
        <p:nvSpPr>
          <p:cNvPr id="3" name="Content Placeholder 2"/>
          <p:cNvSpPr>
            <a:spLocks noGrp="1"/>
          </p:cNvSpPr>
          <p:nvPr>
            <p:ph idx="1"/>
          </p:nvPr>
        </p:nvSpPr>
        <p:spPr/>
        <p:txBody>
          <a:bodyPr/>
          <a:lstStyle/>
          <a:p>
            <a:r>
              <a:rPr lang="en-US" sz="2400" dirty="0" smtClean="0"/>
              <a:t>School </a:t>
            </a:r>
            <a:r>
              <a:rPr lang="en-US" sz="2400" dirty="0"/>
              <a:t>uniform should not present an issue for children and young people expressing Gender Variance. Most schools </a:t>
            </a:r>
            <a:r>
              <a:rPr lang="en-US" sz="2400" dirty="0" smtClean="0"/>
              <a:t>should now have </a:t>
            </a:r>
            <a:r>
              <a:rPr lang="en-US" sz="2400" dirty="0"/>
              <a:t>a unisex policy where everyone can wear trousers. </a:t>
            </a:r>
            <a:r>
              <a:rPr lang="en-US" sz="2400" dirty="0" smtClean="0"/>
              <a:t>Schools could also allow everyone to wear skirts, not just restricting this to girls. </a:t>
            </a:r>
          </a:p>
          <a:p>
            <a:endParaRPr lang="en-US" sz="2400" dirty="0" smtClean="0"/>
          </a:p>
          <a:p>
            <a:r>
              <a:rPr lang="en-US" sz="2400" dirty="0" smtClean="0"/>
              <a:t>Many </a:t>
            </a:r>
            <a:r>
              <a:rPr lang="en-US" sz="2400" dirty="0"/>
              <a:t>schools often have a set of rules for makeup and appropriate dress and this will need to be enforced for any pupil. </a:t>
            </a:r>
          </a:p>
          <a:p>
            <a:endParaRPr lang="en-US" sz="2400" dirty="0" smtClean="0"/>
          </a:p>
          <a:p>
            <a:r>
              <a:rPr lang="en-US" sz="2400" dirty="0" smtClean="0"/>
              <a:t>It </a:t>
            </a:r>
            <a:r>
              <a:rPr lang="en-US" sz="2400" dirty="0"/>
              <a:t>may be important to explore ‘gender neutral’ swimwear such as rash vests and swim shorts, baggy shorts or short wetsuits. </a:t>
            </a:r>
          </a:p>
        </p:txBody>
      </p:sp>
    </p:spTree>
    <p:extLst>
      <p:ext uri="{BB962C8B-B14F-4D97-AF65-F5344CB8AC3E}">
        <p14:creationId xmlns:p14="http://schemas.microsoft.com/office/powerpoint/2010/main" val="30734735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 and Sports</a:t>
            </a:r>
            <a:endParaRPr lang="en-GB" dirty="0"/>
          </a:p>
        </p:txBody>
      </p:sp>
      <p:sp>
        <p:nvSpPr>
          <p:cNvPr id="3" name="Content Placeholder 2"/>
          <p:cNvSpPr>
            <a:spLocks noGrp="1"/>
          </p:cNvSpPr>
          <p:nvPr>
            <p:ph idx="1"/>
          </p:nvPr>
        </p:nvSpPr>
        <p:spPr>
          <a:xfrm>
            <a:off x="457200" y="960699"/>
            <a:ext cx="8229600" cy="4382925"/>
          </a:xfrm>
        </p:spPr>
        <p:txBody>
          <a:bodyPr/>
          <a:lstStyle/>
          <a:p>
            <a:pPr marL="342900" indent="-342900">
              <a:buFont typeface="Arial" panose="020B0604020202020204" pitchFamily="34" charset="0"/>
              <a:buChar char="•"/>
            </a:pPr>
            <a:r>
              <a:rPr lang="en-US" sz="2400" dirty="0" smtClean="0"/>
              <a:t>All </a:t>
            </a:r>
            <a:r>
              <a:rPr lang="en-US" sz="2400" dirty="0"/>
              <a:t>young people have the right to </a:t>
            </a:r>
            <a:r>
              <a:rPr lang="en-US" sz="2400" dirty="0" smtClean="0"/>
              <a:t>feel comfortable taking </a:t>
            </a:r>
            <a:r>
              <a:rPr lang="en-US" sz="2400" dirty="0"/>
              <a:t>part in </a:t>
            </a:r>
            <a:r>
              <a:rPr lang="en-US" sz="2400" dirty="0" smtClean="0"/>
              <a:t>sports and all </a:t>
            </a:r>
            <a:r>
              <a:rPr lang="en-US" sz="2400" dirty="0" err="1" smtClean="0"/>
              <a:t>cyp</a:t>
            </a:r>
            <a:r>
              <a:rPr lang="en-US" sz="2400" dirty="0" smtClean="0"/>
              <a:t> </a:t>
            </a:r>
            <a:r>
              <a:rPr lang="en-US" sz="2400" dirty="0"/>
              <a:t>should take part in sport with their preferred gender. </a:t>
            </a:r>
            <a:endParaRPr lang="en-US" sz="2400" dirty="0" smtClean="0"/>
          </a:p>
          <a:p>
            <a:pPr marL="342900" indent="-342900">
              <a:buFont typeface="Arial" panose="020B0604020202020204" pitchFamily="34" charset="0"/>
              <a:buChar char="•"/>
            </a:pPr>
            <a:r>
              <a:rPr lang="en-US" sz="2400" dirty="0" smtClean="0"/>
              <a:t>Where </a:t>
            </a:r>
            <a:r>
              <a:rPr lang="en-US" sz="2400" dirty="0"/>
              <a:t>Trans female young people may be deemed to have a physical advantage over other girls </a:t>
            </a:r>
            <a:r>
              <a:rPr lang="en-US" sz="2400" dirty="0" smtClean="0"/>
              <a:t>this </a:t>
            </a:r>
            <a:r>
              <a:rPr lang="en-US" sz="2400" dirty="0"/>
              <a:t>should be managed and should not present as a problem if the lesson is managed well. Certainly Trans male young people may not gain a physical advantage so there should be no issue regarding their participation. </a:t>
            </a:r>
          </a:p>
          <a:p>
            <a:pPr marL="342900" indent="-342900">
              <a:buFont typeface="Arial" panose="020B0604020202020204" pitchFamily="34" charset="0"/>
              <a:buChar char="•"/>
            </a:pPr>
            <a:r>
              <a:rPr lang="en-US" sz="2400" dirty="0"/>
              <a:t>High contact sports may pose some physical risk and the school should carefully consider its approach around these. </a:t>
            </a:r>
          </a:p>
          <a:p>
            <a:pPr marL="342900" indent="-342900">
              <a:buFont typeface="Arial" panose="020B0604020202020204" pitchFamily="34" charset="0"/>
              <a:buChar char="•"/>
            </a:pPr>
            <a:r>
              <a:rPr lang="en-US" sz="2400" dirty="0"/>
              <a:t>With competitive sports, guidance should be sought by the various sporting bodies. </a:t>
            </a:r>
            <a:endParaRPr lang="en-GB" sz="2400" dirty="0"/>
          </a:p>
        </p:txBody>
      </p:sp>
    </p:spTree>
    <p:extLst>
      <p:ext uri="{BB962C8B-B14F-4D97-AF65-F5344CB8AC3E}">
        <p14:creationId xmlns:p14="http://schemas.microsoft.com/office/powerpoint/2010/main" val="7326582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 and resources</a:t>
            </a:r>
            <a:endParaRPr lang="en-GB" dirty="0"/>
          </a:p>
        </p:txBody>
      </p:sp>
      <p:sp>
        <p:nvSpPr>
          <p:cNvPr id="3" name="Content Placeholder 2"/>
          <p:cNvSpPr>
            <a:spLocks noGrp="1"/>
          </p:cNvSpPr>
          <p:nvPr>
            <p:ph idx="1"/>
          </p:nvPr>
        </p:nvSpPr>
        <p:spPr/>
        <p:txBody>
          <a:bodyPr/>
          <a:lstStyle/>
          <a:p>
            <a:r>
              <a:rPr lang="en-GB" dirty="0" smtClean="0"/>
              <a:t>Websites</a:t>
            </a:r>
          </a:p>
          <a:p>
            <a:r>
              <a:rPr lang="en-GB" dirty="0">
                <a:hlinkClick r:id="rId2"/>
              </a:rPr>
              <a:t>http://www.mermaidsuk.org.uk</a:t>
            </a:r>
            <a:r>
              <a:rPr lang="en-GB" dirty="0" smtClean="0">
                <a:hlinkClick r:id="rId2"/>
              </a:rPr>
              <a:t>/</a:t>
            </a:r>
            <a:endParaRPr lang="en-GB" dirty="0" smtClean="0"/>
          </a:p>
          <a:p>
            <a:r>
              <a:rPr lang="en-GB" dirty="0" smtClean="0">
                <a:hlinkClick r:id="rId3"/>
              </a:rPr>
              <a:t>http://stonewall.org.uk</a:t>
            </a:r>
            <a:endParaRPr lang="en-GB" dirty="0" smtClean="0"/>
          </a:p>
          <a:p>
            <a:r>
              <a:rPr lang="en-GB" dirty="0" smtClean="0">
                <a:hlinkClick r:id="rId4"/>
              </a:rPr>
              <a:t>https://www.theproudtrust.org/</a:t>
            </a:r>
            <a:endParaRPr lang="en-GB" dirty="0" smtClean="0"/>
          </a:p>
          <a:p>
            <a:endParaRPr lang="en-GB" dirty="0"/>
          </a:p>
          <a:p>
            <a:endParaRPr lang="en-GB" dirty="0"/>
          </a:p>
        </p:txBody>
      </p:sp>
    </p:spTree>
    <p:extLst>
      <p:ext uri="{BB962C8B-B14F-4D97-AF65-F5344CB8AC3E}">
        <p14:creationId xmlns:p14="http://schemas.microsoft.com/office/powerpoint/2010/main" val="30155100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do schools need to address gender identity</a:t>
            </a:r>
            <a:endParaRPr lang="en-GB" dirty="0"/>
          </a:p>
        </p:txBody>
      </p:sp>
      <p:sp>
        <p:nvSpPr>
          <p:cNvPr id="3" name="Content Placeholder 2"/>
          <p:cNvSpPr>
            <a:spLocks noGrp="1"/>
          </p:cNvSpPr>
          <p:nvPr>
            <p:ph idx="1"/>
          </p:nvPr>
        </p:nvSpPr>
        <p:spPr>
          <a:xfrm>
            <a:off x="241738" y="960699"/>
            <a:ext cx="8445062" cy="4756929"/>
          </a:xfrm>
        </p:spPr>
        <p:txBody>
          <a:bodyPr/>
          <a:lstStyle/>
          <a:p>
            <a:pPr marL="285750" indent="-285750">
              <a:buFont typeface="Arial" panose="020B0604020202020204" pitchFamily="34" charset="0"/>
              <a:buChar char="•"/>
            </a:pPr>
            <a:r>
              <a:rPr lang="en-GB" sz="2200" dirty="0" smtClean="0"/>
              <a:t>The area of gender identity is one which is increasingly the focus of media attention, stimulating discussion in a much more open way than only a few years ago.</a:t>
            </a:r>
          </a:p>
          <a:p>
            <a:pPr marL="285750" indent="-285750">
              <a:buFont typeface="Arial" panose="020B0604020202020204" pitchFamily="34" charset="0"/>
              <a:buChar char="•"/>
            </a:pPr>
            <a:r>
              <a:rPr lang="en-GB" sz="2200" dirty="0" smtClean="0"/>
              <a:t>Recently </a:t>
            </a:r>
            <a:r>
              <a:rPr lang="en-GB" sz="2200" dirty="0"/>
              <a:t>Church of England </a:t>
            </a:r>
            <a:r>
              <a:rPr lang="en-GB" sz="2200" dirty="0" smtClean="0"/>
              <a:t>published ‘Valuing </a:t>
            </a:r>
            <a:r>
              <a:rPr lang="en-GB" sz="2200" dirty="0"/>
              <a:t>all God’s </a:t>
            </a:r>
            <a:r>
              <a:rPr lang="en-GB" sz="2200" dirty="0" smtClean="0"/>
              <a:t>Children’ which gives </a:t>
            </a:r>
            <a:r>
              <a:rPr lang="en-US" sz="2200" dirty="0" smtClean="0">
                <a:solidFill>
                  <a:schemeClr val="tx1"/>
                </a:solidFill>
              </a:rPr>
              <a:t>guidance </a:t>
            </a:r>
            <a:r>
              <a:rPr lang="en-US" sz="2200" dirty="0">
                <a:solidFill>
                  <a:schemeClr val="tx1"/>
                </a:solidFill>
              </a:rPr>
              <a:t>for </a:t>
            </a:r>
            <a:r>
              <a:rPr lang="en-US" sz="2200" dirty="0" smtClean="0">
                <a:solidFill>
                  <a:schemeClr val="tx1"/>
                </a:solidFill>
              </a:rPr>
              <a:t>C of E schools </a:t>
            </a:r>
            <a:r>
              <a:rPr lang="en-US" sz="2200" dirty="0">
                <a:solidFill>
                  <a:schemeClr val="tx1"/>
                </a:solidFill>
              </a:rPr>
              <a:t>on challenging homophobic, </a:t>
            </a:r>
            <a:r>
              <a:rPr lang="en-US" sz="2200" dirty="0" err="1">
                <a:solidFill>
                  <a:schemeClr val="tx1"/>
                </a:solidFill>
              </a:rPr>
              <a:t>biphobic</a:t>
            </a:r>
            <a:r>
              <a:rPr lang="en-US" sz="2200" dirty="0">
                <a:solidFill>
                  <a:schemeClr val="tx1"/>
                </a:solidFill>
              </a:rPr>
              <a:t> and </a:t>
            </a:r>
            <a:r>
              <a:rPr lang="en-GB" sz="2200" dirty="0">
                <a:solidFill>
                  <a:schemeClr val="tx1"/>
                </a:solidFill>
              </a:rPr>
              <a:t>transphobic </a:t>
            </a:r>
            <a:r>
              <a:rPr lang="en-GB" sz="2200" dirty="0" smtClean="0">
                <a:solidFill>
                  <a:schemeClr val="tx1"/>
                </a:solidFill>
              </a:rPr>
              <a:t>bullying.</a:t>
            </a:r>
            <a:endParaRPr lang="en-GB" sz="2200" dirty="0"/>
          </a:p>
          <a:p>
            <a:pPr marL="285750" indent="-285750">
              <a:buFont typeface="Arial" panose="020B0604020202020204" pitchFamily="34" charset="0"/>
              <a:buChar char="•"/>
            </a:pPr>
            <a:r>
              <a:rPr lang="en-GB" sz="2200" dirty="0" smtClean="0"/>
              <a:t>NHS England have reported that the number of children aged 10 or under referred for transgender feelings has more than quadrupled in the last 6 years.</a:t>
            </a:r>
          </a:p>
          <a:p>
            <a:pPr marL="285750" indent="-285750">
              <a:buFont typeface="Arial" panose="020B0604020202020204" pitchFamily="34" charset="0"/>
              <a:buChar char="•"/>
            </a:pPr>
            <a:r>
              <a:rPr lang="en-GB" sz="2200" dirty="0" smtClean="0"/>
              <a:t>The UK government’s Women and Equalities Committee published a report in 2015 recommending removing gender from UK passports and driving licenses. They argue that society should be looking for ways in which gender can be erased due to the damage that gender stereotyping can do. </a:t>
            </a:r>
          </a:p>
          <a:p>
            <a:pPr marL="285750" indent="-285750">
              <a:buFont typeface="Arial" panose="020B0604020202020204" pitchFamily="34" charset="0"/>
              <a:buChar char="•"/>
            </a:pPr>
            <a:endParaRPr lang="en-GB" sz="2400" dirty="0"/>
          </a:p>
        </p:txBody>
      </p:sp>
    </p:spTree>
    <p:extLst>
      <p:ext uri="{BB962C8B-B14F-4D97-AF65-F5344CB8AC3E}">
        <p14:creationId xmlns:p14="http://schemas.microsoft.com/office/powerpoint/2010/main" val="37453128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is this something all schools need to address?</a:t>
            </a:r>
            <a:endParaRPr lang="en-GB" dirty="0"/>
          </a:p>
        </p:txBody>
      </p:sp>
      <p:sp>
        <p:nvSpPr>
          <p:cNvPr id="3" name="Content Placeholder 2"/>
          <p:cNvSpPr>
            <a:spLocks noGrp="1"/>
          </p:cNvSpPr>
          <p:nvPr>
            <p:ph idx="1"/>
          </p:nvPr>
        </p:nvSpPr>
        <p:spPr>
          <a:xfrm>
            <a:off x="457200" y="952307"/>
            <a:ext cx="8229600" cy="4922713"/>
          </a:xfrm>
        </p:spPr>
        <p:txBody>
          <a:bodyPr/>
          <a:lstStyle/>
          <a:p>
            <a:r>
              <a:rPr lang="en-US" sz="2200" dirty="0"/>
              <a:t>S</a:t>
            </a:r>
            <a:r>
              <a:rPr lang="en-US" sz="2200" dirty="0" smtClean="0"/>
              <a:t>everal </a:t>
            </a:r>
            <a:r>
              <a:rPr lang="en-US" sz="2200" dirty="0"/>
              <a:t>pieces of legislation </a:t>
            </a:r>
            <a:r>
              <a:rPr lang="en-US" sz="2200" dirty="0" smtClean="0"/>
              <a:t>ensure </a:t>
            </a:r>
            <a:r>
              <a:rPr lang="en-US" sz="2200" dirty="0"/>
              <a:t>legal protection around equalities. </a:t>
            </a:r>
            <a:r>
              <a:rPr lang="en-US" sz="2200" dirty="0" smtClean="0"/>
              <a:t>The </a:t>
            </a:r>
            <a:r>
              <a:rPr lang="en-US" sz="2200" dirty="0"/>
              <a:t>Equality Act (2010) </a:t>
            </a:r>
            <a:r>
              <a:rPr lang="en-US" sz="2200" dirty="0" smtClean="0"/>
              <a:t>has </a:t>
            </a:r>
            <a:r>
              <a:rPr lang="en-US" sz="2200" dirty="0"/>
              <a:t>a particular section on public sector duty, The Gender Recognition Act (2004) and The Human Rights Act (1998). The introduction of the Equality Act </a:t>
            </a:r>
            <a:r>
              <a:rPr lang="en-US" sz="2200" dirty="0" smtClean="0"/>
              <a:t>means </a:t>
            </a:r>
            <a:r>
              <a:rPr lang="en-US" sz="2200" dirty="0"/>
              <a:t>that it is unlawful for schools to treat pupils less </a:t>
            </a:r>
            <a:r>
              <a:rPr lang="en-US" sz="2200" dirty="0" err="1"/>
              <a:t>favourably</a:t>
            </a:r>
            <a:r>
              <a:rPr lang="en-US" sz="2200" dirty="0"/>
              <a:t> because of their gender reassignment. </a:t>
            </a:r>
          </a:p>
          <a:p>
            <a:endParaRPr lang="en-US" sz="2200" dirty="0" smtClean="0"/>
          </a:p>
          <a:p>
            <a:r>
              <a:rPr lang="en-US" sz="2200" dirty="0" smtClean="0"/>
              <a:t>In </a:t>
            </a:r>
            <a:r>
              <a:rPr lang="en-US" sz="2200" dirty="0"/>
              <a:t>order to be protected under the Act, a pupil will not necessarily have to be undergoing a medical procedure to change </a:t>
            </a:r>
            <a:r>
              <a:rPr lang="en-US" sz="2200" dirty="0" smtClean="0"/>
              <a:t>gender, </a:t>
            </a:r>
            <a:r>
              <a:rPr lang="en-US" sz="2200" dirty="0"/>
              <a:t>but </a:t>
            </a:r>
            <a:r>
              <a:rPr lang="en-US" sz="2200" dirty="0" smtClean="0"/>
              <a:t>may </a:t>
            </a:r>
            <a:r>
              <a:rPr lang="en-US" sz="2200" dirty="0"/>
              <a:t>simply </a:t>
            </a:r>
            <a:r>
              <a:rPr lang="en-US" sz="2200" dirty="0" smtClean="0"/>
              <a:t>be choosing </a:t>
            </a:r>
            <a:r>
              <a:rPr lang="en-US" sz="2200" dirty="0"/>
              <a:t>to dress in a different way as part of the </a:t>
            </a:r>
            <a:r>
              <a:rPr lang="en-US" sz="2200" dirty="0" smtClean="0"/>
              <a:t>process </a:t>
            </a:r>
            <a:r>
              <a:rPr lang="en-US" sz="2200" dirty="0"/>
              <a:t>of change, or making their intention known to someone, regardless of who this </a:t>
            </a:r>
            <a:r>
              <a:rPr lang="en-US" sz="2200" dirty="0" smtClean="0"/>
              <a:t>is. </a:t>
            </a:r>
          </a:p>
          <a:p>
            <a:endParaRPr lang="en-US" sz="2200" dirty="0"/>
          </a:p>
        </p:txBody>
      </p:sp>
    </p:spTree>
    <p:extLst>
      <p:ext uri="{BB962C8B-B14F-4D97-AF65-F5344CB8AC3E}">
        <p14:creationId xmlns:p14="http://schemas.microsoft.com/office/powerpoint/2010/main" val="33383011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00991" y="142206"/>
            <a:ext cx="8485809" cy="6517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86712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sz="3200" b="1" dirty="0" smtClean="0">
                <a:solidFill>
                  <a:schemeClr val="tx2"/>
                </a:solidFill>
              </a:rPr>
              <a:t>The </a:t>
            </a:r>
            <a:r>
              <a:rPr lang="en-GB" sz="3200" b="1" dirty="0" err="1" smtClean="0">
                <a:solidFill>
                  <a:schemeClr val="tx2"/>
                </a:solidFill>
              </a:rPr>
              <a:t>Genderbread</a:t>
            </a:r>
            <a:r>
              <a:rPr lang="en-GB" sz="3200" b="1" dirty="0" smtClean="0">
                <a:solidFill>
                  <a:schemeClr val="tx2"/>
                </a:solidFill>
              </a:rPr>
              <a:t> person</a:t>
            </a:r>
            <a:endParaRPr lang="en-GB" sz="3200" b="1" dirty="0">
              <a:solidFill>
                <a:schemeClr val="tx2"/>
              </a:solidFill>
            </a:endParaRP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960699"/>
            <a:ext cx="4800600" cy="4830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2911" y="846669"/>
            <a:ext cx="4543425" cy="771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9587" y="3429000"/>
            <a:ext cx="4476750"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2912" y="4545401"/>
            <a:ext cx="4543425" cy="83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2912" y="1960443"/>
            <a:ext cx="4695825" cy="86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9027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gender?</a:t>
            </a:r>
            <a:endParaRPr lang="en-GB" dirty="0"/>
          </a:p>
        </p:txBody>
      </p:sp>
      <p:pic>
        <p:nvPicPr>
          <p:cNvPr id="6" name="qlYtj0sf6ec"/>
          <p:cNvPicPr>
            <a:picLocks noRot="1" noChangeAspect="1"/>
          </p:cNvPicPr>
          <p:nvPr>
            <a:videoFile r:link="rId1"/>
          </p:nvPr>
        </p:nvPicPr>
        <p:blipFill>
          <a:blip r:embed="rId4"/>
          <a:stretch>
            <a:fillRect/>
          </a:stretch>
        </p:blipFill>
        <p:spPr>
          <a:xfrm>
            <a:off x="457200" y="1150904"/>
            <a:ext cx="7340138" cy="4128828"/>
          </a:xfrm>
          <a:prstGeom prst="rect">
            <a:avLst/>
          </a:prstGeom>
        </p:spPr>
      </p:pic>
      <p:sp>
        <p:nvSpPr>
          <p:cNvPr id="3" name="TextBox 2"/>
          <p:cNvSpPr txBox="1"/>
          <p:nvPr/>
        </p:nvSpPr>
        <p:spPr>
          <a:xfrm>
            <a:off x="266007" y="5486400"/>
            <a:ext cx="6932815" cy="646331"/>
          </a:xfrm>
          <a:prstGeom prst="rect">
            <a:avLst/>
          </a:prstGeom>
          <a:noFill/>
        </p:spPr>
        <p:txBody>
          <a:bodyPr wrap="square" rtlCol="0">
            <a:spAutoFit/>
          </a:bodyPr>
          <a:lstStyle/>
          <a:p>
            <a:r>
              <a:rPr lang="en-GB" dirty="0">
                <a:hlinkClick r:id="rId5"/>
              </a:rPr>
              <a:t>https://</a:t>
            </a:r>
            <a:r>
              <a:rPr lang="en-GB" dirty="0" smtClean="0">
                <a:hlinkClick r:id="rId5"/>
              </a:rPr>
              <a:t>www.youtube.com/watch?v=qlYtj0sf6ec</a:t>
            </a:r>
            <a:endParaRPr lang="en-GB" dirty="0" smtClean="0"/>
          </a:p>
          <a:p>
            <a:endParaRPr lang="en-GB" dirty="0"/>
          </a:p>
        </p:txBody>
      </p:sp>
    </p:spTree>
    <p:extLst>
      <p:ext uri="{BB962C8B-B14F-4D97-AF65-F5344CB8AC3E}">
        <p14:creationId xmlns:p14="http://schemas.microsoft.com/office/powerpoint/2010/main" val="1664588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Gender Fluidity</a:t>
            </a:r>
            <a:endParaRPr lang="en-GB"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GB" sz="2800" dirty="0" smtClean="0"/>
              <a:t>For many individuals it may not be about making a choice about whether they feel male or female. </a:t>
            </a:r>
          </a:p>
          <a:p>
            <a:pPr marL="457200" indent="-457200">
              <a:buFont typeface="Arial" panose="020B0604020202020204" pitchFamily="34" charset="0"/>
              <a:buChar char="•"/>
            </a:pPr>
            <a:r>
              <a:rPr lang="en-GB" sz="2800" dirty="0" smtClean="0"/>
              <a:t>The </a:t>
            </a:r>
            <a:r>
              <a:rPr lang="en-GB" sz="2800" dirty="0" smtClean="0"/>
              <a:t>way they feel about their gender may change over time. Changing their mind is </a:t>
            </a:r>
            <a:r>
              <a:rPr lang="en-GB" sz="2800" dirty="0" smtClean="0"/>
              <a:t>fine.</a:t>
            </a:r>
          </a:p>
          <a:p>
            <a:pPr marL="457200" indent="-457200">
              <a:buFont typeface="Arial" panose="020B0604020202020204" pitchFamily="34" charset="0"/>
              <a:buChar char="•"/>
            </a:pPr>
            <a:r>
              <a:rPr lang="en-GB" sz="2800" dirty="0"/>
              <a:t>F</a:t>
            </a:r>
            <a:r>
              <a:rPr lang="en-GB" sz="2800" dirty="0" smtClean="0"/>
              <a:t>or </a:t>
            </a:r>
            <a:r>
              <a:rPr lang="en-GB" sz="2800" dirty="0" smtClean="0"/>
              <a:t>many, it is just about feeling empowered to </a:t>
            </a:r>
            <a:r>
              <a:rPr lang="en-GB" sz="2800" b="1" dirty="0" smtClean="0"/>
              <a:t>just be</a:t>
            </a:r>
            <a:r>
              <a:rPr lang="en-GB" sz="2800" dirty="0" smtClean="0"/>
              <a:t>. </a:t>
            </a:r>
            <a:r>
              <a:rPr lang="en-US" sz="2800" dirty="0" err="1" smtClean="0"/>
              <a:t>Cyp</a:t>
            </a:r>
            <a:r>
              <a:rPr lang="en-US" sz="2800" dirty="0" smtClean="0"/>
              <a:t> who are questioning their gender are considerably </a:t>
            </a:r>
            <a:r>
              <a:rPr lang="en-US" sz="2800" dirty="0"/>
              <a:t>more </a:t>
            </a:r>
            <a:r>
              <a:rPr lang="en-US" sz="2800" dirty="0" smtClean="0"/>
              <a:t>likely </a:t>
            </a:r>
            <a:r>
              <a:rPr lang="en-US" sz="2800" dirty="0"/>
              <a:t>to </a:t>
            </a:r>
            <a:r>
              <a:rPr lang="en-US" sz="2800" dirty="0" smtClean="0"/>
              <a:t>experience anxiety. </a:t>
            </a:r>
          </a:p>
          <a:p>
            <a:pPr marL="457200" indent="-457200">
              <a:buFont typeface="Arial" panose="020B0604020202020204" pitchFamily="34" charset="0"/>
              <a:buChar char="•"/>
            </a:pPr>
            <a:r>
              <a:rPr lang="en-US" sz="2800" dirty="0" smtClean="0"/>
              <a:t>Thoughts and feelings around gender may also reflect other things that are going on for them.</a:t>
            </a:r>
            <a:endParaRPr lang="en-GB" sz="2800" dirty="0" smtClean="0"/>
          </a:p>
          <a:p>
            <a:endParaRPr lang="en-GB" sz="2800" dirty="0"/>
          </a:p>
        </p:txBody>
      </p:sp>
    </p:spTree>
    <p:extLst>
      <p:ext uri="{BB962C8B-B14F-4D97-AF65-F5344CB8AC3E}">
        <p14:creationId xmlns:p14="http://schemas.microsoft.com/office/powerpoint/2010/main" val="2477507730"/>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1428</TotalTime>
  <Words>4011</Words>
  <Application>Microsoft Office PowerPoint</Application>
  <PresentationFormat>On-screen Show (4:3)</PresentationFormat>
  <Paragraphs>258</Paragraphs>
  <Slides>33</Slides>
  <Notes>24</Notes>
  <HiddenSlides>0</HiddenSlides>
  <MMClips>1</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Custom Design</vt:lpstr>
      <vt:lpstr>PowerPoint Presentation</vt:lpstr>
      <vt:lpstr>PowerPoint Presentation</vt:lpstr>
      <vt:lpstr>Outcomes:</vt:lpstr>
      <vt:lpstr>Why do schools need to address gender identity</vt:lpstr>
      <vt:lpstr>Why is this something all schools need to address?</vt:lpstr>
      <vt:lpstr>PowerPoint Presentation</vt:lpstr>
      <vt:lpstr>The Genderbread person</vt:lpstr>
      <vt:lpstr>What is gender?</vt:lpstr>
      <vt:lpstr>Gender Fluidity</vt:lpstr>
      <vt:lpstr>Social Identity Theory and Formation of Social Norms</vt:lpstr>
      <vt:lpstr>Barriers to challenging gender stereotyping</vt:lpstr>
      <vt:lpstr>Social Norms and Beliefs </vt:lpstr>
      <vt:lpstr>Young people’s  voices</vt:lpstr>
      <vt:lpstr>Young people’s  voices</vt:lpstr>
      <vt:lpstr>Young people’s  voices</vt:lpstr>
      <vt:lpstr>Views of a parent of an 11 year old child</vt:lpstr>
      <vt:lpstr>Views of a parent of an 11 year old child</vt:lpstr>
      <vt:lpstr>So what can schools do?</vt:lpstr>
      <vt:lpstr>Sense of Belonging</vt:lpstr>
      <vt:lpstr>Creating a Sense of Belonging</vt:lpstr>
      <vt:lpstr>Creating an ethos of acceptance of all  </vt:lpstr>
      <vt:lpstr>PowerPoint Presentation</vt:lpstr>
      <vt:lpstr>Teaching Critical Thinking Skills</vt:lpstr>
      <vt:lpstr>Happiness Activity</vt:lpstr>
      <vt:lpstr>Things to Consider: Grouping of cyp</vt:lpstr>
      <vt:lpstr>Changing Names and Pronoun</vt:lpstr>
      <vt:lpstr>Discrimination</vt:lpstr>
      <vt:lpstr>Use Of Language</vt:lpstr>
      <vt:lpstr>Use of Toilets and Changing Facilities</vt:lpstr>
      <vt:lpstr>School Trips and Residentials</vt:lpstr>
      <vt:lpstr>School Uniform</vt:lpstr>
      <vt:lpstr>PE and Sports</vt:lpstr>
      <vt:lpstr>References and resources</vt:lpstr>
    </vt:vector>
  </TitlesOfParts>
  <Company>JGM Agency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Smith</dc:creator>
  <cp:lastModifiedBy>Lucy Charters E</cp:lastModifiedBy>
  <cp:revision>100</cp:revision>
  <dcterms:created xsi:type="dcterms:W3CDTF">2014-05-09T12:39:56Z</dcterms:created>
  <dcterms:modified xsi:type="dcterms:W3CDTF">2017-12-07T18:31:40Z</dcterms:modified>
</cp:coreProperties>
</file>